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67" r:id="rId2"/>
    <p:sldId id="256" r:id="rId3"/>
    <p:sldId id="257" r:id="rId4"/>
    <p:sldId id="258" r:id="rId5"/>
    <p:sldId id="259" r:id="rId6"/>
    <p:sldId id="260" r:id="rId7"/>
    <p:sldId id="261" r:id="rId8"/>
    <p:sldId id="262" r:id="rId9"/>
    <p:sldId id="263" r:id="rId10"/>
    <p:sldId id="264" r:id="rId11"/>
    <p:sldId id="265" r:id="rId12"/>
    <p:sldId id="266" r:id="rId13"/>
  </p:sldIdLst>
  <p:sldSz cx="14630400" cy="8229600"/>
  <p:notesSz cx="8229600" cy="14630400"/>
  <p:embeddedFontLst>
    <p:embeddedFont>
      <p:font typeface="Gelasio" charset="0"/>
      <p:regular r:id="rId15"/>
    </p:embeddedFont>
    <p:embeddedFont>
      <p:font typeface="Calibri" pitchFamily="34" charset="0"/>
      <p:regular r:id="rId16"/>
      <p:bold r:id="rId17"/>
      <p:italic r:id="rId18"/>
      <p:boldItalic r:id="rId19"/>
    </p:embeddedFont>
    <p:embeddedFont>
      <p:font typeface="Gelasio Semi Bold"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2" autoAdjust="0"/>
    <p:restoredTop sz="94610"/>
  </p:normalViewPr>
  <p:slideViewPr>
    <p:cSldViewPr snapToGrid="0" snapToObjects="1">
      <p:cViewPr>
        <p:scale>
          <a:sx n="83" d="100"/>
          <a:sy n="83" d="100"/>
        </p:scale>
        <p:origin x="-72"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FCA876E-ACEC-4FAA-A977-78F7CE052F1E}" type="datetimeFigureOut">
              <a:rPr lang="en-IN" smtClean="0"/>
              <a:t>15-10-2066</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0C66B8BA-F4A3-4F89-BB93-1F4BD0FC5FEF}" type="slidenum">
              <a:rPr lang="en-IN" smtClean="0"/>
              <a:t>‹#›</a:t>
            </a:fld>
            <a:endParaRPr lang="en-IN"/>
          </a:p>
        </p:txBody>
      </p:sp>
    </p:spTree>
    <p:extLst>
      <p:ext uri="{BB962C8B-B14F-4D97-AF65-F5344CB8AC3E}">
        <p14:creationId xmlns:p14="http://schemas.microsoft.com/office/powerpoint/2010/main" val="3983961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app offers a range of features to enhance the dining experience
Users can easily browse detailed menus with images and descriptions of the food options
The ordering process is straightforward, allowing customers to customize their orders with add-ons and special requests
Secure payment options are available, including card and cash, providing a convenient and trusted checkout experience
Customers can track their order in real-time, from preparation to delivery, ensuring transparency and timely fulfillment
</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We've covered a lot today about our MERN Stack Food Delivery App. I hope you can see how it's a robust, secure, and user-friendly solution.
• This app represents our vision for the future of food delivery - one that is scalable, performant, and provides an exceptional experience for customers.
• While we've made great progress, there are always opportunities for improvement. We'll continue to innovate and enhance the app's features and functionality to stay ahead of the curve.
• Thank you all for your time and attention today. I'm happy to take any final questions you may have.
</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2.png"/><Relationship Id="rId7"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5.png"/><Relationship Id="rId5" Type="http://schemas.openxmlformats.org/officeDocument/2006/relationships/image" Target="../media/image24.png"/><Relationship Id="rId10" Type="http://schemas.openxmlformats.org/officeDocument/2006/relationships/image" Target="../media/image5.png"/><Relationship Id="rId4" Type="http://schemas.openxmlformats.org/officeDocument/2006/relationships/image" Target="../media/image23.png"/><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6.pn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9.png"/><Relationship Id="rId5" Type="http://schemas.openxmlformats.org/officeDocument/2006/relationships/image" Target="../media/image28.png"/><Relationship Id="rId10" Type="http://schemas.openxmlformats.org/officeDocument/2006/relationships/image" Target="../media/image5.png"/><Relationship Id="rId4" Type="http://schemas.openxmlformats.org/officeDocument/2006/relationships/image" Target="../media/image27.png"/><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5.png"/><Relationship Id="rId11" Type="http://schemas.openxmlformats.org/officeDocument/2006/relationships/image" Target="../media/image5.png"/><Relationship Id="rId5" Type="http://schemas.openxmlformats.org/officeDocument/2006/relationships/image" Target="../media/image14.png"/><Relationship Id="rId10" Type="http://schemas.openxmlformats.org/officeDocument/2006/relationships/image" Target="../media/image4.png"/><Relationship Id="rId4" Type="http://schemas.openxmlformats.org/officeDocument/2006/relationships/image" Target="../media/image13.png"/><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20.png"/><Relationship Id="rId11" Type="http://schemas.openxmlformats.org/officeDocument/2006/relationships/image" Target="../media/image5.png"/><Relationship Id="rId5" Type="http://schemas.openxmlformats.org/officeDocument/2006/relationships/image" Target="../media/image19.png"/><Relationship Id="rId10" Type="http://schemas.openxmlformats.org/officeDocument/2006/relationships/image" Target="../media/image4.png"/><Relationship Id="rId4" Type="http://schemas.openxmlformats.org/officeDocument/2006/relationships/image" Target="../media/image18.png"/><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2549666" y="620592"/>
            <a:ext cx="8247306" cy="1313130"/>
            <a:chOff x="1567263" y="1495382"/>
            <a:chExt cx="6047412" cy="601034"/>
          </a:xfrm>
        </p:grpSpPr>
        <p:pic>
          <p:nvPicPr>
            <p:cNvPr id="3"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2">
              <a:alphaModFix/>
            </a:blip>
            <a:srcRect/>
            <a:stretch/>
          </p:blipFill>
          <p:spPr>
            <a:xfrm>
              <a:off x="4755974" y="1620847"/>
              <a:ext cx="1163978" cy="389110"/>
            </a:xfrm>
            <a:prstGeom prst="rect">
              <a:avLst/>
            </a:prstGeom>
            <a:noFill/>
            <a:ln>
              <a:noFill/>
            </a:ln>
          </p:spPr>
        </p:pic>
        <p:pic>
          <p:nvPicPr>
            <p:cNvPr id="4" name="Picture 3">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3"/>
            <a:srcRect t="20552"/>
            <a:stretch/>
          </p:blipFill>
          <p:spPr>
            <a:xfrm>
              <a:off x="3675859" y="1608154"/>
              <a:ext cx="787775" cy="414497"/>
            </a:xfrm>
            <a:prstGeom prst="rect">
              <a:avLst/>
            </a:prstGeom>
          </p:spPr>
        </p:pic>
        <p:cxnSp>
          <p:nvCxnSpPr>
            <p:cNvPr id="5" name="Straight Connector 4">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4"/>
            <a:stretch/>
          </p:blipFill>
          <p:spPr>
            <a:xfrm>
              <a:off x="6212294" y="1633695"/>
              <a:ext cx="1402381" cy="363414"/>
            </a:xfrm>
            <a:prstGeom prst="rect">
              <a:avLst/>
            </a:prstGeom>
            <a:ln w="0">
              <a:noFill/>
            </a:ln>
          </p:spPr>
        </p:pic>
        <p:cxnSp>
          <p:nvCxnSpPr>
            <p:cNvPr id="8" name="Straight Connector 7">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Picture 8"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5"/>
            <a:stretch>
              <a:fillRect/>
            </a:stretch>
          </p:blipFill>
          <p:spPr>
            <a:xfrm>
              <a:off x="1567263" y="1495382"/>
              <a:ext cx="1816256" cy="454064"/>
            </a:xfrm>
            <a:prstGeom prst="rect">
              <a:avLst/>
            </a:prstGeom>
          </p:spPr>
        </p:pic>
      </p:grpSp>
      <p:sp>
        <p:nvSpPr>
          <p:cNvPr id="10" name="TextBox 9"/>
          <p:cNvSpPr txBox="1"/>
          <p:nvPr/>
        </p:nvSpPr>
        <p:spPr>
          <a:xfrm flipH="1">
            <a:off x="816406" y="2878633"/>
            <a:ext cx="10639479" cy="584775"/>
          </a:xfrm>
          <a:prstGeom prst="rect">
            <a:avLst/>
          </a:prstGeom>
          <a:noFill/>
        </p:spPr>
        <p:txBody>
          <a:bodyPr wrap="square" rtlCol="0">
            <a:spAutoFit/>
          </a:bodyPr>
          <a:lstStyle/>
          <a:p>
            <a:r>
              <a:rPr lang="en-IN" sz="2400" dirty="0" smtClean="0">
                <a:solidFill>
                  <a:schemeClr val="accent1">
                    <a:lumMod val="75000"/>
                  </a:schemeClr>
                </a:solidFill>
              </a:rPr>
              <a:t>                                                </a:t>
            </a:r>
            <a:r>
              <a:rPr lang="en-IN" sz="3200" dirty="0" smtClean="0">
                <a:solidFill>
                  <a:schemeClr val="accent1">
                    <a:lumMod val="75000"/>
                  </a:schemeClr>
                </a:solidFill>
              </a:rPr>
              <a:t>FOOD DELIVERY APPLICATION APP</a:t>
            </a:r>
            <a:endParaRPr lang="en-IN" sz="3200" dirty="0">
              <a:solidFill>
                <a:schemeClr val="accent1">
                  <a:lumMod val="75000"/>
                </a:schemeClr>
              </a:solidFill>
            </a:endParaRPr>
          </a:p>
        </p:txBody>
      </p:sp>
      <p:sp>
        <p:nvSpPr>
          <p:cNvPr id="12" name="TextBox 11"/>
          <p:cNvSpPr txBox="1"/>
          <p:nvPr/>
        </p:nvSpPr>
        <p:spPr>
          <a:xfrm>
            <a:off x="1062990" y="4674870"/>
            <a:ext cx="4011930" cy="646331"/>
          </a:xfrm>
          <a:prstGeom prst="rect">
            <a:avLst/>
          </a:prstGeom>
          <a:noFill/>
        </p:spPr>
        <p:txBody>
          <a:bodyPr wrap="square" rtlCol="0">
            <a:spAutoFit/>
          </a:bodyPr>
          <a:lstStyle/>
          <a:p>
            <a:r>
              <a:rPr lang="en-IN" dirty="0" smtClean="0"/>
              <a:t>Team : ANITHA  M</a:t>
            </a:r>
          </a:p>
          <a:p>
            <a:r>
              <a:rPr lang="en-IN" dirty="0" smtClean="0"/>
              <a:t>(agalya2707200@gmail.com)</a:t>
            </a:r>
            <a:endParaRPr lang="en-IN" dirty="0"/>
          </a:p>
        </p:txBody>
      </p:sp>
      <p:sp>
        <p:nvSpPr>
          <p:cNvPr id="14" name="TextBox 13"/>
          <p:cNvSpPr txBox="1"/>
          <p:nvPr/>
        </p:nvSpPr>
        <p:spPr>
          <a:xfrm>
            <a:off x="9715500" y="4846320"/>
            <a:ext cx="3737610" cy="369332"/>
          </a:xfrm>
          <a:prstGeom prst="rect">
            <a:avLst/>
          </a:prstGeom>
          <a:noFill/>
        </p:spPr>
        <p:txBody>
          <a:bodyPr wrap="square" rtlCol="0">
            <a:spAutoFit/>
          </a:bodyPr>
          <a:lstStyle/>
          <a:p>
            <a:r>
              <a:rPr lang="en-IN" dirty="0" smtClean="0"/>
              <a:t>Guide :  BHARATHI RAJA</a:t>
            </a:r>
          </a:p>
        </p:txBody>
      </p:sp>
    </p:spTree>
    <p:extLst>
      <p:ext uri="{BB962C8B-B14F-4D97-AF65-F5344CB8AC3E}">
        <p14:creationId xmlns:p14="http://schemas.microsoft.com/office/powerpoint/2010/main" val="864721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53383"/>
            <a:ext cx="6140768" cy="566976"/>
          </a:xfrm>
          <a:prstGeom prst="rect">
            <a:avLst/>
          </a:prstGeom>
          <a:noFill/>
          <a:ln/>
        </p:spPr>
        <p:txBody>
          <a:bodyPr wrap="none" lIns="0" tIns="0" rIns="0" bIns="0" rtlCol="0" anchor="t"/>
          <a:lstStyle/>
          <a:p>
            <a:pPr marL="0" indent="0" algn="l">
              <a:lnSpc>
                <a:spcPts val="4450"/>
              </a:lnSpc>
              <a:buNone/>
            </a:pPr>
            <a:r>
              <a:rPr lang="en-US" sz="3550" dirty="0">
                <a:solidFill>
                  <a:srgbClr val="484237"/>
                </a:solidFill>
                <a:latin typeface="Gelasio Semi Bold" pitchFamily="34" charset="0"/>
                <a:ea typeface="Gelasio Semi Bold" pitchFamily="34" charset="-122"/>
                <a:cs typeface="Gelasio Semi Bold" pitchFamily="34" charset="-120"/>
              </a:rPr>
              <a:t>Secure Payment Processing</a:t>
            </a:r>
            <a:endParaRPr lang="en-US" sz="3550" dirty="0"/>
          </a:p>
        </p:txBody>
      </p:sp>
      <p:pic>
        <p:nvPicPr>
          <p:cNvPr id="4" name="Image 1" descr="preencoded.png"/>
          <p:cNvPicPr>
            <a:picLocks noChangeAspect="1"/>
          </p:cNvPicPr>
          <p:nvPr/>
        </p:nvPicPr>
        <p:blipFill>
          <a:blip r:embed="rId4"/>
          <a:stretch>
            <a:fillRect/>
          </a:stretch>
        </p:blipFill>
        <p:spPr>
          <a:xfrm>
            <a:off x="793790" y="2175510"/>
            <a:ext cx="1134070" cy="1669852"/>
          </a:xfrm>
          <a:prstGeom prst="rect">
            <a:avLst/>
          </a:prstGeom>
        </p:spPr>
      </p:pic>
      <p:sp>
        <p:nvSpPr>
          <p:cNvPr id="5" name="Text 1"/>
          <p:cNvSpPr/>
          <p:nvPr/>
        </p:nvSpPr>
        <p:spPr>
          <a:xfrm>
            <a:off x="2268022" y="240232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Payment Gateways</a:t>
            </a:r>
            <a:endParaRPr lang="en-US" sz="2200" dirty="0"/>
          </a:p>
        </p:txBody>
      </p:sp>
      <p:sp>
        <p:nvSpPr>
          <p:cNvPr id="6" name="Text 2"/>
          <p:cNvSpPr/>
          <p:nvPr/>
        </p:nvSpPr>
        <p:spPr>
          <a:xfrm>
            <a:off x="2268022" y="2892743"/>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Integrated with secure payment gateways like Stripe and PayPal.</a:t>
            </a:r>
            <a:endParaRPr lang="en-US" sz="1750" dirty="0"/>
          </a:p>
        </p:txBody>
      </p:sp>
      <p:pic>
        <p:nvPicPr>
          <p:cNvPr id="7" name="Image 2" descr="preencoded.png"/>
          <p:cNvPicPr>
            <a:picLocks noChangeAspect="1"/>
          </p:cNvPicPr>
          <p:nvPr/>
        </p:nvPicPr>
        <p:blipFill>
          <a:blip r:embed="rId5"/>
          <a:stretch>
            <a:fillRect/>
          </a:stretch>
        </p:blipFill>
        <p:spPr>
          <a:xfrm>
            <a:off x="793790" y="3845362"/>
            <a:ext cx="1134070" cy="1360884"/>
          </a:xfrm>
          <a:prstGeom prst="rect">
            <a:avLst/>
          </a:prstGeom>
        </p:spPr>
      </p:pic>
      <p:sp>
        <p:nvSpPr>
          <p:cNvPr id="8" name="Text 3"/>
          <p:cNvSpPr/>
          <p:nvPr/>
        </p:nvSpPr>
        <p:spPr>
          <a:xfrm>
            <a:off x="2268022" y="407217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Cash on Delivery</a:t>
            </a:r>
            <a:endParaRPr lang="en-US" sz="2200" dirty="0"/>
          </a:p>
        </p:txBody>
      </p:sp>
      <p:sp>
        <p:nvSpPr>
          <p:cNvPr id="9" name="Text 4"/>
          <p:cNvSpPr/>
          <p:nvPr/>
        </p:nvSpPr>
        <p:spPr>
          <a:xfrm>
            <a:off x="2268022" y="4562594"/>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Supports cash on delivery with order verification.</a:t>
            </a:r>
            <a:endParaRPr lang="en-US" sz="1750" dirty="0"/>
          </a:p>
        </p:txBody>
      </p:sp>
      <p:pic>
        <p:nvPicPr>
          <p:cNvPr id="10" name="Image 3" descr="preencoded.png"/>
          <p:cNvPicPr>
            <a:picLocks noChangeAspect="1"/>
          </p:cNvPicPr>
          <p:nvPr/>
        </p:nvPicPr>
        <p:blipFill>
          <a:blip r:embed="rId6"/>
          <a:stretch>
            <a:fillRect/>
          </a:stretch>
        </p:blipFill>
        <p:spPr>
          <a:xfrm>
            <a:off x="793790" y="5206246"/>
            <a:ext cx="1134070" cy="1669852"/>
          </a:xfrm>
          <a:prstGeom prst="rect">
            <a:avLst/>
          </a:prstGeom>
        </p:spPr>
      </p:pic>
      <p:sp>
        <p:nvSpPr>
          <p:cNvPr id="11" name="Text 5"/>
          <p:cNvSpPr/>
          <p:nvPr/>
        </p:nvSpPr>
        <p:spPr>
          <a:xfrm>
            <a:off x="2268022" y="54330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User Authentication</a:t>
            </a:r>
            <a:endParaRPr lang="en-US" sz="2200" dirty="0"/>
          </a:p>
        </p:txBody>
      </p:sp>
      <p:sp>
        <p:nvSpPr>
          <p:cNvPr id="12" name="Text 6"/>
          <p:cNvSpPr/>
          <p:nvPr/>
        </p:nvSpPr>
        <p:spPr>
          <a:xfrm>
            <a:off x="2268022" y="5923478"/>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Ensures user authentication and authorization for data product</a:t>
            </a:r>
            <a:endParaRPr lang="en-US" sz="1750" dirty="0"/>
          </a:p>
        </p:txBody>
      </p:sp>
      <p:grpSp>
        <p:nvGrpSpPr>
          <p:cNvPr id="13" name="Group 12">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2742941" y="350993"/>
            <a:ext cx="6047412" cy="601034"/>
            <a:chOff x="1567263" y="1495382"/>
            <a:chExt cx="6047412" cy="601034"/>
          </a:xfrm>
        </p:grpSpPr>
        <p:pic>
          <p:nvPicPr>
            <p:cNvPr id="14"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7">
              <a:alphaModFix/>
            </a:blip>
            <a:srcRect/>
            <a:stretch/>
          </p:blipFill>
          <p:spPr>
            <a:xfrm>
              <a:off x="4755974" y="1620847"/>
              <a:ext cx="1163978" cy="389110"/>
            </a:xfrm>
            <a:prstGeom prst="rect">
              <a:avLst/>
            </a:prstGeom>
            <a:noFill/>
            <a:ln>
              <a:noFill/>
            </a:ln>
          </p:spPr>
        </p:pic>
        <p:pic>
          <p:nvPicPr>
            <p:cNvPr id="15" name="Picture 14">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8"/>
            <a:srcRect t="20552"/>
            <a:stretch/>
          </p:blipFill>
          <p:spPr>
            <a:xfrm>
              <a:off x="3675859" y="1608154"/>
              <a:ext cx="787775" cy="414497"/>
            </a:xfrm>
            <a:prstGeom prst="rect">
              <a:avLst/>
            </a:prstGeom>
          </p:spPr>
        </p:pic>
        <p:cxnSp>
          <p:nvCxnSpPr>
            <p:cNvPr id="16" name="Straight Connector 15">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9"/>
            <a:stretch/>
          </p:blipFill>
          <p:spPr>
            <a:xfrm>
              <a:off x="6212294" y="1633695"/>
              <a:ext cx="1402381" cy="363414"/>
            </a:xfrm>
            <a:prstGeom prst="rect">
              <a:avLst/>
            </a:prstGeom>
            <a:ln w="0">
              <a:noFill/>
            </a:ln>
          </p:spPr>
        </p:pic>
        <p:cxnSp>
          <p:nvCxnSpPr>
            <p:cNvPr id="19" name="Straight Connector 18">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10"/>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25924" y="870945"/>
            <a:ext cx="4678204" cy="518517"/>
          </a:xfrm>
          <a:prstGeom prst="rect">
            <a:avLst/>
          </a:prstGeom>
          <a:noFill/>
          <a:ln/>
        </p:spPr>
        <p:txBody>
          <a:bodyPr wrap="none" lIns="0" tIns="0" rIns="0" bIns="0" rtlCol="0" anchor="t"/>
          <a:lstStyle/>
          <a:p>
            <a:pPr marL="0" indent="0" algn="l">
              <a:lnSpc>
                <a:spcPts val="4050"/>
              </a:lnSpc>
              <a:buNone/>
            </a:pPr>
            <a:r>
              <a:rPr lang="en-US" sz="3250" dirty="0">
                <a:solidFill>
                  <a:srgbClr val="484237"/>
                </a:solidFill>
                <a:latin typeface="Gelasio Semi Bold" pitchFamily="34" charset="0"/>
                <a:ea typeface="Gelasio Semi Bold" pitchFamily="34" charset="-122"/>
                <a:cs typeface="Gelasio Semi Bold" pitchFamily="34" charset="-120"/>
              </a:rPr>
              <a:t>Demo and Screenshots</a:t>
            </a:r>
            <a:endParaRPr lang="en-US" sz="3250" dirty="0"/>
          </a:p>
        </p:txBody>
      </p:sp>
      <p:pic>
        <p:nvPicPr>
          <p:cNvPr id="3" name="Image 0" descr="preencoded.png"/>
          <p:cNvPicPr>
            <a:picLocks noChangeAspect="1"/>
          </p:cNvPicPr>
          <p:nvPr/>
        </p:nvPicPr>
        <p:blipFill>
          <a:blip r:embed="rId3"/>
          <a:stretch>
            <a:fillRect/>
          </a:stretch>
        </p:blipFill>
        <p:spPr>
          <a:xfrm>
            <a:off x="725924" y="1555432"/>
            <a:ext cx="4056340" cy="1999893"/>
          </a:xfrm>
          <a:prstGeom prst="rect">
            <a:avLst/>
          </a:prstGeom>
        </p:spPr>
      </p:pic>
      <p:pic>
        <p:nvPicPr>
          <p:cNvPr id="4" name="Image 1" descr="preencoded.png"/>
          <p:cNvPicPr>
            <a:picLocks noChangeAspect="1"/>
          </p:cNvPicPr>
          <p:nvPr/>
        </p:nvPicPr>
        <p:blipFill>
          <a:blip r:embed="rId4"/>
          <a:stretch>
            <a:fillRect/>
          </a:stretch>
        </p:blipFill>
        <p:spPr>
          <a:xfrm>
            <a:off x="5295900" y="1632823"/>
            <a:ext cx="4055031" cy="1922502"/>
          </a:xfrm>
          <a:prstGeom prst="rect">
            <a:avLst/>
          </a:prstGeom>
        </p:spPr>
      </p:pic>
      <p:pic>
        <p:nvPicPr>
          <p:cNvPr id="5" name="Image 2" descr="preencoded.png"/>
          <p:cNvPicPr>
            <a:picLocks noChangeAspect="1"/>
          </p:cNvPicPr>
          <p:nvPr/>
        </p:nvPicPr>
        <p:blipFill>
          <a:blip r:embed="rId5"/>
          <a:stretch>
            <a:fillRect/>
          </a:stretch>
        </p:blipFill>
        <p:spPr>
          <a:xfrm>
            <a:off x="9864566" y="1736527"/>
            <a:ext cx="3261241" cy="1637705"/>
          </a:xfrm>
          <a:prstGeom prst="rect">
            <a:avLst/>
          </a:prstGeom>
        </p:spPr>
      </p:pic>
      <p:pic>
        <p:nvPicPr>
          <p:cNvPr id="6" name="Image 3" descr="preencoded.png"/>
          <p:cNvPicPr>
            <a:picLocks noChangeAspect="1"/>
          </p:cNvPicPr>
          <p:nvPr/>
        </p:nvPicPr>
        <p:blipFill>
          <a:blip r:embed="rId6"/>
          <a:stretch>
            <a:fillRect/>
          </a:stretch>
        </p:blipFill>
        <p:spPr>
          <a:xfrm>
            <a:off x="725924" y="4255056"/>
            <a:ext cx="7841456" cy="3741420"/>
          </a:xfrm>
          <a:prstGeom prst="rect">
            <a:avLst/>
          </a:prstGeom>
        </p:spPr>
      </p:pic>
      <p:sp>
        <p:nvSpPr>
          <p:cNvPr id="7" name="Text 1"/>
          <p:cNvSpPr/>
          <p:nvPr/>
        </p:nvSpPr>
        <p:spPr>
          <a:xfrm>
            <a:off x="9081016" y="4208383"/>
            <a:ext cx="4830961" cy="331827"/>
          </a:xfrm>
          <a:prstGeom prst="rect">
            <a:avLst/>
          </a:prstGeom>
          <a:noFill/>
          <a:ln/>
        </p:spPr>
        <p:txBody>
          <a:bodyPr wrap="none" lIns="0" tIns="0" rIns="0" bIns="0" rtlCol="0" anchor="t"/>
          <a:lstStyle/>
          <a:p>
            <a:pPr marL="0" indent="0" algn="l">
              <a:lnSpc>
                <a:spcPts val="2600"/>
              </a:lnSpc>
              <a:buNone/>
            </a:pPr>
            <a:endParaRPr lang="en-US" sz="1600" dirty="0"/>
          </a:p>
        </p:txBody>
      </p:sp>
      <p:grpSp>
        <p:nvGrpSpPr>
          <p:cNvPr id="8" name="Group 7">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546293" y="269911"/>
            <a:ext cx="6047412" cy="601034"/>
            <a:chOff x="1567263" y="1495382"/>
            <a:chExt cx="6047412" cy="601034"/>
          </a:xfrm>
        </p:grpSpPr>
        <p:pic>
          <p:nvPicPr>
            <p:cNvPr id="9"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7">
              <a:alphaModFix/>
            </a:blip>
            <a:srcRect/>
            <a:stretch/>
          </p:blipFill>
          <p:spPr>
            <a:xfrm>
              <a:off x="4755974" y="1620847"/>
              <a:ext cx="1163978" cy="389110"/>
            </a:xfrm>
            <a:prstGeom prst="rect">
              <a:avLst/>
            </a:prstGeom>
            <a:noFill/>
            <a:ln>
              <a:noFill/>
            </a:ln>
          </p:spPr>
        </p:pic>
        <p:pic>
          <p:nvPicPr>
            <p:cNvPr id="10" name="Picture 9">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8"/>
            <a:srcRect t="20552"/>
            <a:stretch/>
          </p:blipFill>
          <p:spPr>
            <a:xfrm>
              <a:off x="3675859" y="1608154"/>
              <a:ext cx="787775" cy="414497"/>
            </a:xfrm>
            <a:prstGeom prst="rect">
              <a:avLst/>
            </a:prstGeom>
          </p:spPr>
        </p:pic>
        <p:cxnSp>
          <p:nvCxnSpPr>
            <p:cNvPr id="11" name="Straight Connector 10">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9"/>
            <a:stretch/>
          </p:blipFill>
          <p:spPr>
            <a:xfrm>
              <a:off x="6212294" y="1633695"/>
              <a:ext cx="1402381" cy="363414"/>
            </a:xfrm>
            <a:prstGeom prst="rect">
              <a:avLst/>
            </a:prstGeom>
            <a:ln w="0">
              <a:noFill/>
            </a:ln>
          </p:spPr>
        </p:pic>
        <p:cxnSp>
          <p:nvCxnSpPr>
            <p:cNvPr id="14" name="Straight Connector 13">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5" name="Picture 14"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10"/>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194197"/>
            <a:ext cx="4536519"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Conclusion</a:t>
            </a:r>
            <a:endParaRPr lang="en-US" sz="3550" dirty="0"/>
          </a:p>
        </p:txBody>
      </p:sp>
      <p:pic>
        <p:nvPicPr>
          <p:cNvPr id="3" name="Image 0" descr="preencoded.png"/>
          <p:cNvPicPr>
            <a:picLocks noChangeAspect="1"/>
          </p:cNvPicPr>
          <p:nvPr/>
        </p:nvPicPr>
        <p:blipFill>
          <a:blip r:embed="rId3"/>
          <a:stretch>
            <a:fillRect/>
          </a:stretch>
        </p:blipFill>
        <p:spPr>
          <a:xfrm>
            <a:off x="793790" y="2271474"/>
            <a:ext cx="4613077" cy="3459718"/>
          </a:xfrm>
          <a:prstGeom prst="rect">
            <a:avLst/>
          </a:prstGeom>
        </p:spPr>
      </p:pic>
      <p:sp>
        <p:nvSpPr>
          <p:cNvPr id="4" name="Text 1"/>
          <p:cNvSpPr/>
          <p:nvPr/>
        </p:nvSpPr>
        <p:spPr>
          <a:xfrm>
            <a:off x="5967889" y="2095619"/>
            <a:ext cx="787622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A robust </a:t>
            </a:r>
            <a:r>
              <a:rPr lang="en-US" sz="1750" b="1" dirty="0">
                <a:solidFill>
                  <a:srgbClr val="746558"/>
                </a:solidFill>
                <a:latin typeface="Gelasio" pitchFamily="34" charset="0"/>
                <a:ea typeface="Gelasio" pitchFamily="34" charset="-122"/>
                <a:cs typeface="Gelasio" pitchFamily="34" charset="-120"/>
              </a:rPr>
              <a:t>MERN Stack Food Delivery App</a:t>
            </a:r>
            <a:endParaRPr lang="en-US" sz="1750" dirty="0"/>
          </a:p>
        </p:txBody>
      </p:sp>
      <p:sp>
        <p:nvSpPr>
          <p:cNvPr id="5" name="Text 2"/>
          <p:cNvSpPr/>
          <p:nvPr/>
        </p:nvSpPr>
        <p:spPr>
          <a:xfrm>
            <a:off x="5967889" y="2537817"/>
            <a:ext cx="787622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Secure, scalable, and user-friendly</a:t>
            </a:r>
            <a:endParaRPr lang="en-US" sz="1750" dirty="0"/>
          </a:p>
        </p:txBody>
      </p:sp>
      <p:sp>
        <p:nvSpPr>
          <p:cNvPr id="6" name="Text 3"/>
          <p:cNvSpPr/>
          <p:nvPr/>
        </p:nvSpPr>
        <p:spPr>
          <a:xfrm>
            <a:off x="5967889" y="2980015"/>
            <a:ext cx="7876223"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Future improvements for better performance</a:t>
            </a:r>
            <a:endParaRPr lang="en-US" sz="1750" dirty="0"/>
          </a:p>
        </p:txBody>
      </p:sp>
      <p:sp>
        <p:nvSpPr>
          <p:cNvPr id="7" name="Text 4"/>
          <p:cNvSpPr/>
          <p:nvPr/>
        </p:nvSpPr>
        <p:spPr>
          <a:xfrm>
            <a:off x="793790" y="6326505"/>
            <a:ext cx="7522488" cy="708779"/>
          </a:xfrm>
          <a:prstGeom prst="rect">
            <a:avLst/>
          </a:prstGeom>
          <a:noFill/>
          <a:ln/>
        </p:spPr>
        <p:txBody>
          <a:bodyPr wrap="non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                       THANK YOU!!!</a:t>
            </a:r>
            <a:endParaRPr lang="en-US" sz="4450" dirty="0"/>
          </a:p>
        </p:txBody>
      </p:sp>
      <p:grpSp>
        <p:nvGrpSpPr>
          <p:cNvPr id="8" name="Group 7">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062049" y="213833"/>
            <a:ext cx="6047412" cy="601034"/>
            <a:chOff x="1567263" y="1495382"/>
            <a:chExt cx="6047412" cy="601034"/>
          </a:xfrm>
        </p:grpSpPr>
        <p:pic>
          <p:nvPicPr>
            <p:cNvPr id="9"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0" name="Picture 9">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1" name="Straight Connector 10">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4" name="Straight Connector 13">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5" name="Picture 14"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8574"/>
            <a:ext cx="5337810" cy="8006715"/>
          </a:xfrm>
          <a:prstGeom prst="rect">
            <a:avLst/>
          </a:prstGeom>
        </p:spPr>
      </p:pic>
      <p:sp>
        <p:nvSpPr>
          <p:cNvPr id="3" name="Text 0"/>
          <p:cNvSpPr/>
          <p:nvPr/>
        </p:nvSpPr>
        <p:spPr>
          <a:xfrm>
            <a:off x="6280190" y="3136583"/>
            <a:ext cx="7556421" cy="1956435"/>
          </a:xfrm>
          <a:prstGeom prst="rect">
            <a:avLst/>
          </a:prstGeom>
          <a:noFill/>
          <a:ln/>
        </p:spPr>
        <p:txBody>
          <a:bodyPr wrap="square" lIns="0" tIns="0" rIns="0" bIns="0" rtlCol="0" anchor="t"/>
          <a:lstStyle/>
          <a:p>
            <a:pPr marL="0" indent="0" algn="l">
              <a:lnSpc>
                <a:spcPts val="7700"/>
              </a:lnSpc>
              <a:buNone/>
            </a:pPr>
            <a:r>
              <a:rPr lang="en-US" sz="6150" b="1" dirty="0">
                <a:solidFill>
                  <a:srgbClr val="484237"/>
                </a:solidFill>
                <a:latin typeface="Gelasio Semi Bold" pitchFamily="34" charset="0"/>
                <a:ea typeface="Gelasio Semi Bold" pitchFamily="34" charset="-122"/>
                <a:cs typeface="Gelasio Semi Bold" pitchFamily="34" charset="-120"/>
              </a:rPr>
              <a:t>Food Delivery Application App</a:t>
            </a:r>
            <a:endParaRPr lang="en-US" sz="6150" dirty="0"/>
          </a:p>
        </p:txBody>
      </p:sp>
      <p:grpSp>
        <p:nvGrpSpPr>
          <p:cNvPr id="4" name="Group 3">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729819" y="163248"/>
            <a:ext cx="6047412" cy="601034"/>
            <a:chOff x="1567263" y="1495382"/>
            <a:chExt cx="6047412" cy="601034"/>
          </a:xfrm>
        </p:grpSpPr>
        <p:pic>
          <p:nvPicPr>
            <p:cNvPr id="5"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6" name="Picture 5">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7" name="Straight Connector 6">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0" name="Straight Connector 9">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1" name="Picture 10"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32723"/>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484237"/>
                </a:solidFill>
                <a:latin typeface="Gelasio Semi Bold" pitchFamily="34" charset="0"/>
                <a:ea typeface="Gelasio Semi Bold" pitchFamily="34" charset="-122"/>
                <a:cs typeface="Gelasio Semi Bold" pitchFamily="34" charset="-120"/>
              </a:rPr>
              <a:t>Introduction</a:t>
            </a:r>
            <a:endParaRPr lang="en-US" sz="3550" dirty="0"/>
          </a:p>
        </p:txBody>
      </p:sp>
      <p:pic>
        <p:nvPicPr>
          <p:cNvPr id="3" name="Image 0" descr="preencoded.png"/>
          <p:cNvPicPr>
            <a:picLocks noChangeAspect="1"/>
          </p:cNvPicPr>
          <p:nvPr/>
        </p:nvPicPr>
        <p:blipFill>
          <a:blip r:embed="rId3"/>
          <a:stretch>
            <a:fillRect/>
          </a:stretch>
        </p:blipFill>
        <p:spPr>
          <a:xfrm>
            <a:off x="793790" y="1910001"/>
            <a:ext cx="4069199" cy="5231725"/>
          </a:xfrm>
          <a:prstGeom prst="rect">
            <a:avLst/>
          </a:prstGeom>
        </p:spPr>
      </p:pic>
      <p:sp>
        <p:nvSpPr>
          <p:cNvPr id="4" name="Text 1"/>
          <p:cNvSpPr/>
          <p:nvPr/>
        </p:nvSpPr>
        <p:spPr>
          <a:xfrm>
            <a:off x="5424011" y="1734145"/>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Overview of online food delivery trends</a:t>
            </a:r>
            <a:endParaRPr lang="en-US" sz="1750" dirty="0"/>
          </a:p>
        </p:txBody>
      </p:sp>
      <p:sp>
        <p:nvSpPr>
          <p:cNvPr id="5" name="Text 2"/>
          <p:cNvSpPr/>
          <p:nvPr/>
        </p:nvSpPr>
        <p:spPr>
          <a:xfrm>
            <a:off x="5424011" y="2176343"/>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The demand for </a:t>
            </a:r>
            <a:r>
              <a:rPr lang="en-US" sz="1750" b="1" dirty="0">
                <a:solidFill>
                  <a:srgbClr val="746558"/>
                </a:solidFill>
                <a:latin typeface="Gelasio" pitchFamily="34" charset="0"/>
                <a:ea typeface="Gelasio" pitchFamily="34" charset="-122"/>
                <a:cs typeface="Gelasio" pitchFamily="34" charset="-120"/>
              </a:rPr>
              <a:t>online food ordering</a:t>
            </a:r>
            <a:r>
              <a:rPr lang="en-US" sz="1750" dirty="0">
                <a:solidFill>
                  <a:srgbClr val="746558"/>
                </a:solidFill>
                <a:latin typeface="Gelasio" pitchFamily="34" charset="0"/>
                <a:ea typeface="Gelasio" pitchFamily="34" charset="-122"/>
                <a:cs typeface="Gelasio" pitchFamily="34" charset="-120"/>
              </a:rPr>
              <a:t> is rapidly increasing.</a:t>
            </a:r>
            <a:endParaRPr lang="en-US" sz="1750" dirty="0"/>
          </a:p>
        </p:txBody>
      </p:sp>
      <p:sp>
        <p:nvSpPr>
          <p:cNvPr id="6" name="Text 3"/>
          <p:cNvSpPr/>
          <p:nvPr/>
        </p:nvSpPr>
        <p:spPr>
          <a:xfrm>
            <a:off x="5424011" y="2618542"/>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Boosts revenue for restaurants by reaching a larger in audicene.</a:t>
            </a:r>
            <a:endParaRPr lang="en-US" sz="1750" dirty="0"/>
          </a:p>
        </p:txBody>
      </p:sp>
      <p:sp>
        <p:nvSpPr>
          <p:cNvPr id="7" name="Text 4"/>
          <p:cNvSpPr/>
          <p:nvPr/>
        </p:nvSpPr>
        <p:spPr>
          <a:xfrm>
            <a:off x="5424011" y="3060740"/>
            <a:ext cx="8420100"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Develop a </a:t>
            </a:r>
            <a:r>
              <a:rPr lang="en-US" sz="1750" b="1" dirty="0">
                <a:solidFill>
                  <a:srgbClr val="746558"/>
                </a:solidFill>
                <a:latin typeface="Gelasio" pitchFamily="34" charset="0"/>
                <a:ea typeface="Gelasio" pitchFamily="34" charset="-122"/>
                <a:cs typeface="Gelasio" pitchFamily="34" charset="-120"/>
              </a:rPr>
              <a:t>MERN-based food delivery app</a:t>
            </a:r>
            <a:r>
              <a:rPr lang="en-US" sz="1750" dirty="0">
                <a:solidFill>
                  <a:srgbClr val="746558"/>
                </a:solidFill>
                <a:latin typeface="Gelasio" pitchFamily="34" charset="0"/>
                <a:ea typeface="Gelasio" pitchFamily="34" charset="-122"/>
                <a:cs typeface="Gelasio" pitchFamily="34" charset="-120"/>
              </a:rPr>
              <a:t> that is </a:t>
            </a:r>
            <a:r>
              <a:rPr lang="en-US" sz="1750" b="1" dirty="0">
                <a:solidFill>
                  <a:srgbClr val="746558"/>
                </a:solidFill>
                <a:latin typeface="Gelasio" pitchFamily="34" charset="0"/>
                <a:ea typeface="Gelasio" pitchFamily="34" charset="-122"/>
                <a:cs typeface="Gelasio" pitchFamily="34" charset="-120"/>
              </a:rPr>
              <a:t>secure, scalable, and user-friendly</a:t>
            </a:r>
            <a:r>
              <a:rPr lang="en-US" sz="1750" dirty="0">
                <a:solidFill>
                  <a:srgbClr val="746558"/>
                </a:solidFill>
                <a:latin typeface="Gelasio" pitchFamily="34" charset="0"/>
                <a:ea typeface="Gelasio" pitchFamily="34" charset="-122"/>
                <a:cs typeface="Gelasio" pitchFamily="34" charset="-120"/>
              </a:rPr>
              <a:t>.</a:t>
            </a:r>
            <a:endParaRPr lang="en-US" sz="1750" dirty="0"/>
          </a:p>
        </p:txBody>
      </p:sp>
      <p:sp>
        <p:nvSpPr>
          <p:cNvPr id="8" name="Text 5"/>
          <p:cNvSpPr/>
          <p:nvPr/>
        </p:nvSpPr>
        <p:spPr>
          <a:xfrm>
            <a:off x="5424011" y="3865840"/>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Provide </a:t>
            </a:r>
            <a:r>
              <a:rPr lang="en-US" sz="1750" b="1" dirty="0">
                <a:solidFill>
                  <a:srgbClr val="746558"/>
                </a:solidFill>
                <a:latin typeface="Gelasio" pitchFamily="34" charset="0"/>
                <a:ea typeface="Gelasio" pitchFamily="34" charset="-122"/>
                <a:cs typeface="Gelasio" pitchFamily="34" charset="-120"/>
              </a:rPr>
              <a:t>authentication, order tracking, and payment integration</a:t>
            </a:r>
            <a:r>
              <a:rPr lang="en-US" sz="1750" dirty="0">
                <a:solidFill>
                  <a:srgbClr val="746558"/>
                </a:solidFill>
                <a:latin typeface="Gelasio" pitchFamily="34" charset="0"/>
                <a:ea typeface="Gelasio" pitchFamily="34" charset="-122"/>
                <a:cs typeface="Gelasio" pitchFamily="34" charset="-120"/>
              </a:rPr>
              <a:t>.</a:t>
            </a:r>
            <a:endParaRPr lang="en-US" sz="1750" dirty="0"/>
          </a:p>
        </p:txBody>
      </p:sp>
      <p:sp>
        <p:nvSpPr>
          <p:cNvPr id="9" name="Text 6"/>
          <p:cNvSpPr/>
          <p:nvPr/>
        </p:nvSpPr>
        <p:spPr>
          <a:xfrm>
            <a:off x="5424011" y="4308038"/>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746558"/>
                </a:solidFill>
                <a:latin typeface="Gelasio" pitchFamily="34" charset="0"/>
                <a:ea typeface="Gelasio" pitchFamily="34" charset="-122"/>
                <a:cs typeface="Gelasio" pitchFamily="34" charset="-120"/>
              </a:rPr>
              <a:t>Enable restaurants to manage their menus and orders efficiently.</a:t>
            </a:r>
            <a:endParaRPr lang="en-US" sz="1750" dirty="0"/>
          </a:p>
        </p:txBody>
      </p:sp>
      <p:grpSp>
        <p:nvGrpSpPr>
          <p:cNvPr id="10" name="Group 9">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376384" y="362423"/>
            <a:ext cx="6047412" cy="601034"/>
            <a:chOff x="1567263" y="1495382"/>
            <a:chExt cx="6047412" cy="601034"/>
          </a:xfrm>
        </p:grpSpPr>
        <p:pic>
          <p:nvPicPr>
            <p:cNvPr id="11"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2" name="Picture 11">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3" name="Straight Connector 12">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5" name="Picture 14">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6" name="Straight Connector 15">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7" name="Picture 16"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29784"/>
            <a:ext cx="4536519"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Technologies</a:t>
            </a:r>
            <a:endParaRPr lang="en-US" sz="3550" dirty="0"/>
          </a:p>
        </p:txBody>
      </p:sp>
      <p:sp>
        <p:nvSpPr>
          <p:cNvPr id="3" name="Text 1"/>
          <p:cNvSpPr/>
          <p:nvPr/>
        </p:nvSpPr>
        <p:spPr>
          <a:xfrm>
            <a:off x="793790" y="2155984"/>
            <a:ext cx="5020985" cy="453509"/>
          </a:xfrm>
          <a:prstGeom prst="rect">
            <a:avLst/>
          </a:prstGeom>
          <a:noFill/>
          <a:ln/>
        </p:spPr>
        <p:txBody>
          <a:bodyPr wrap="none" lIns="0" tIns="0" rIns="0" bIns="0" rtlCol="0" anchor="t"/>
          <a:lstStyle/>
          <a:p>
            <a:pPr marL="0" indent="0" algn="l">
              <a:lnSpc>
                <a:spcPts val="3550"/>
              </a:lnSpc>
              <a:buNone/>
            </a:pPr>
            <a:r>
              <a:rPr lang="en-US" sz="2200" b="1" dirty="0">
                <a:solidFill>
                  <a:srgbClr val="746558"/>
                </a:solidFill>
                <a:latin typeface="Gelasio" pitchFamily="34" charset="0"/>
                <a:ea typeface="Gelasio" pitchFamily="34" charset="-122"/>
                <a:cs typeface="Gelasio" pitchFamily="34" charset="-120"/>
              </a:rPr>
              <a:t>Used</a:t>
            </a:r>
            <a:endParaRPr lang="en-US" sz="2200" dirty="0"/>
          </a:p>
        </p:txBody>
      </p:sp>
      <p:sp>
        <p:nvSpPr>
          <p:cNvPr id="4" name="Text 2"/>
          <p:cNvSpPr/>
          <p:nvPr/>
        </p:nvSpPr>
        <p:spPr>
          <a:xfrm>
            <a:off x="793790" y="2813566"/>
            <a:ext cx="502098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Frontend:</a:t>
            </a:r>
            <a:r>
              <a:rPr lang="en-US" sz="1750" dirty="0">
                <a:solidFill>
                  <a:srgbClr val="746558"/>
                </a:solidFill>
                <a:latin typeface="Gelasio" pitchFamily="34" charset="0"/>
                <a:ea typeface="Gelasio" pitchFamily="34" charset="-122"/>
                <a:cs typeface="Gelasio" pitchFamily="34" charset="-120"/>
              </a:rPr>
              <a:t> React.js, Redux, Tailwind CSS</a:t>
            </a:r>
            <a:endParaRPr lang="en-US" sz="1750" dirty="0"/>
          </a:p>
        </p:txBody>
      </p:sp>
      <p:sp>
        <p:nvSpPr>
          <p:cNvPr id="5" name="Text 3"/>
          <p:cNvSpPr/>
          <p:nvPr/>
        </p:nvSpPr>
        <p:spPr>
          <a:xfrm>
            <a:off x="793790" y="3255764"/>
            <a:ext cx="502098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Backend:</a:t>
            </a:r>
            <a:r>
              <a:rPr lang="en-US" sz="1750" dirty="0">
                <a:solidFill>
                  <a:srgbClr val="746558"/>
                </a:solidFill>
                <a:latin typeface="Gelasio" pitchFamily="34" charset="0"/>
                <a:ea typeface="Gelasio" pitchFamily="34" charset="-122"/>
                <a:cs typeface="Gelasio" pitchFamily="34" charset="-120"/>
              </a:rPr>
              <a:t> Node.js, Express.js</a:t>
            </a:r>
            <a:endParaRPr lang="en-US" sz="1750" dirty="0"/>
          </a:p>
        </p:txBody>
      </p:sp>
      <p:sp>
        <p:nvSpPr>
          <p:cNvPr id="6" name="Text 4"/>
          <p:cNvSpPr/>
          <p:nvPr/>
        </p:nvSpPr>
        <p:spPr>
          <a:xfrm>
            <a:off x="793790" y="3697962"/>
            <a:ext cx="502098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Database:</a:t>
            </a:r>
            <a:r>
              <a:rPr lang="en-US" sz="1750" dirty="0">
                <a:solidFill>
                  <a:srgbClr val="746558"/>
                </a:solidFill>
                <a:latin typeface="Gelasio" pitchFamily="34" charset="0"/>
                <a:ea typeface="Gelasio" pitchFamily="34" charset="-122"/>
                <a:cs typeface="Gelasio" pitchFamily="34" charset="-120"/>
              </a:rPr>
              <a:t> MongoDB (Atlas)</a:t>
            </a:r>
            <a:endParaRPr lang="en-US" sz="1750" dirty="0"/>
          </a:p>
        </p:txBody>
      </p:sp>
      <p:sp>
        <p:nvSpPr>
          <p:cNvPr id="7" name="Text 5"/>
          <p:cNvSpPr/>
          <p:nvPr/>
        </p:nvSpPr>
        <p:spPr>
          <a:xfrm>
            <a:off x="793790" y="4140160"/>
            <a:ext cx="502098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Authentication:</a:t>
            </a:r>
            <a:r>
              <a:rPr lang="en-US" sz="1750" dirty="0">
                <a:solidFill>
                  <a:srgbClr val="746558"/>
                </a:solidFill>
                <a:latin typeface="Gelasio" pitchFamily="34" charset="0"/>
                <a:ea typeface="Gelasio" pitchFamily="34" charset="-122"/>
                <a:cs typeface="Gelasio" pitchFamily="34" charset="-120"/>
              </a:rPr>
              <a:t> JWT, bcrypt.js</a:t>
            </a:r>
            <a:endParaRPr lang="en-US" sz="1750" dirty="0"/>
          </a:p>
        </p:txBody>
      </p:sp>
      <p:sp>
        <p:nvSpPr>
          <p:cNvPr id="8" name="Text 6"/>
          <p:cNvSpPr/>
          <p:nvPr/>
        </p:nvSpPr>
        <p:spPr>
          <a:xfrm>
            <a:off x="793790" y="4582358"/>
            <a:ext cx="5020985"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Payment Integration:</a:t>
            </a:r>
            <a:r>
              <a:rPr lang="en-US" sz="1750" dirty="0">
                <a:solidFill>
                  <a:srgbClr val="746558"/>
                </a:solidFill>
                <a:latin typeface="Gelasio" pitchFamily="34" charset="0"/>
                <a:ea typeface="Gelasio" pitchFamily="34" charset="-122"/>
                <a:cs typeface="Gelasio" pitchFamily="34" charset="-120"/>
              </a:rPr>
              <a:t> Stripe API / Razorpay</a:t>
            </a:r>
            <a:endParaRPr lang="en-US" sz="1750" dirty="0"/>
          </a:p>
        </p:txBody>
      </p:sp>
      <p:sp>
        <p:nvSpPr>
          <p:cNvPr id="9" name="Text 7"/>
          <p:cNvSpPr/>
          <p:nvPr/>
        </p:nvSpPr>
        <p:spPr>
          <a:xfrm>
            <a:off x="793790" y="5387459"/>
            <a:ext cx="5020985"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Deployment:</a:t>
            </a:r>
            <a:r>
              <a:rPr lang="en-US" sz="1750" dirty="0">
                <a:solidFill>
                  <a:srgbClr val="746558"/>
                </a:solidFill>
                <a:latin typeface="Gelasio" pitchFamily="34" charset="0"/>
                <a:ea typeface="Gelasio" pitchFamily="34" charset="-122"/>
                <a:cs typeface="Gelasio" pitchFamily="34" charset="-120"/>
              </a:rPr>
              <a:t> Vercel (Frontend), Render/Heroku (Backend)</a:t>
            </a:r>
            <a:endParaRPr lang="en-US" sz="1750" dirty="0"/>
          </a:p>
        </p:txBody>
      </p:sp>
      <p:pic>
        <p:nvPicPr>
          <p:cNvPr id="10" name="Image 0" descr="preencoded.png"/>
          <p:cNvPicPr>
            <a:picLocks noChangeAspect="1"/>
          </p:cNvPicPr>
          <p:nvPr/>
        </p:nvPicPr>
        <p:blipFill>
          <a:blip r:embed="rId3"/>
          <a:stretch>
            <a:fillRect/>
          </a:stretch>
        </p:blipFill>
        <p:spPr>
          <a:xfrm>
            <a:off x="6375797" y="2207062"/>
            <a:ext cx="7468314" cy="3248620"/>
          </a:xfrm>
          <a:prstGeom prst="rect">
            <a:avLst/>
          </a:prstGeom>
        </p:spPr>
      </p:pic>
      <p:sp>
        <p:nvSpPr>
          <p:cNvPr id="11" name="Text 8"/>
          <p:cNvSpPr/>
          <p:nvPr/>
        </p:nvSpPr>
        <p:spPr>
          <a:xfrm>
            <a:off x="793790" y="6532721"/>
            <a:ext cx="4536519"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 </a:t>
            </a:r>
            <a:endParaRPr lang="en-US" sz="3550" dirty="0"/>
          </a:p>
        </p:txBody>
      </p:sp>
      <p:grpSp>
        <p:nvGrpSpPr>
          <p:cNvPr id="12" name="Group 11">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230214" y="373853"/>
            <a:ext cx="6047412" cy="601034"/>
            <a:chOff x="1567263" y="1495382"/>
            <a:chExt cx="6047412" cy="601034"/>
          </a:xfrm>
        </p:grpSpPr>
        <p:pic>
          <p:nvPicPr>
            <p:cNvPr id="13"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4" name="Picture 13">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7" name="Picture 16">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8" name="Straight Connector 17">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9" name="Picture 18"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32723"/>
            <a:ext cx="4749046"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System Architecture</a:t>
            </a:r>
            <a:endParaRPr lang="en-US" sz="3550" dirty="0"/>
          </a:p>
        </p:txBody>
      </p:sp>
      <p:pic>
        <p:nvPicPr>
          <p:cNvPr id="3" name="Image 0" descr="preencoded.png"/>
          <p:cNvPicPr>
            <a:picLocks noChangeAspect="1"/>
          </p:cNvPicPr>
          <p:nvPr/>
        </p:nvPicPr>
        <p:blipFill>
          <a:blip r:embed="rId3"/>
          <a:stretch>
            <a:fillRect/>
          </a:stretch>
        </p:blipFill>
        <p:spPr>
          <a:xfrm>
            <a:off x="793790" y="1910001"/>
            <a:ext cx="4069199" cy="5231725"/>
          </a:xfrm>
          <a:prstGeom prst="rect">
            <a:avLst/>
          </a:prstGeom>
        </p:spPr>
      </p:pic>
      <p:sp>
        <p:nvSpPr>
          <p:cNvPr id="4" name="Text 1"/>
          <p:cNvSpPr/>
          <p:nvPr/>
        </p:nvSpPr>
        <p:spPr>
          <a:xfrm>
            <a:off x="5424011" y="1734145"/>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User Module:</a:t>
            </a:r>
            <a:r>
              <a:rPr lang="en-US" sz="1750" dirty="0">
                <a:solidFill>
                  <a:srgbClr val="746558"/>
                </a:solidFill>
                <a:latin typeface="Gelasio" pitchFamily="34" charset="0"/>
                <a:ea typeface="Gelasio" pitchFamily="34" charset="-122"/>
                <a:cs typeface="Gelasio" pitchFamily="34" charset="-120"/>
              </a:rPr>
              <a:t> Browse food items, place orders</a:t>
            </a:r>
            <a:endParaRPr lang="en-US" sz="1750" dirty="0"/>
          </a:p>
        </p:txBody>
      </p:sp>
      <p:sp>
        <p:nvSpPr>
          <p:cNvPr id="5" name="Text 2"/>
          <p:cNvSpPr/>
          <p:nvPr/>
        </p:nvSpPr>
        <p:spPr>
          <a:xfrm>
            <a:off x="5424011" y="2176343"/>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Restaurant Module:</a:t>
            </a:r>
            <a:r>
              <a:rPr lang="en-US" sz="1750" dirty="0">
                <a:solidFill>
                  <a:srgbClr val="746558"/>
                </a:solidFill>
                <a:latin typeface="Gelasio" pitchFamily="34" charset="0"/>
                <a:ea typeface="Gelasio" pitchFamily="34" charset="-122"/>
                <a:cs typeface="Gelasio" pitchFamily="34" charset="-120"/>
              </a:rPr>
              <a:t> Manage menu, update orders</a:t>
            </a:r>
            <a:endParaRPr lang="en-US" sz="1750" dirty="0"/>
          </a:p>
        </p:txBody>
      </p:sp>
      <p:sp>
        <p:nvSpPr>
          <p:cNvPr id="6" name="Text 3"/>
          <p:cNvSpPr/>
          <p:nvPr/>
        </p:nvSpPr>
        <p:spPr>
          <a:xfrm>
            <a:off x="5424011" y="2618542"/>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Admin Module:</a:t>
            </a:r>
            <a:r>
              <a:rPr lang="en-US" sz="1750" dirty="0">
                <a:solidFill>
                  <a:srgbClr val="746558"/>
                </a:solidFill>
                <a:latin typeface="Gelasio" pitchFamily="34" charset="0"/>
                <a:ea typeface="Gelasio" pitchFamily="34" charset="-122"/>
                <a:cs typeface="Gelasio" pitchFamily="34" charset="-120"/>
              </a:rPr>
              <a:t> Oversee platform, handle disputes</a:t>
            </a:r>
            <a:endParaRPr lang="en-US" sz="1750" dirty="0"/>
          </a:p>
        </p:txBody>
      </p:sp>
      <p:sp>
        <p:nvSpPr>
          <p:cNvPr id="7" name="Text 4"/>
          <p:cNvSpPr/>
          <p:nvPr/>
        </p:nvSpPr>
        <p:spPr>
          <a:xfrm>
            <a:off x="5424011" y="3060740"/>
            <a:ext cx="8420100"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Database Structure:</a:t>
            </a:r>
            <a:r>
              <a:rPr lang="en-US" sz="1750" dirty="0">
                <a:solidFill>
                  <a:srgbClr val="746558"/>
                </a:solidFill>
                <a:latin typeface="Gelasio" pitchFamily="34" charset="0"/>
                <a:ea typeface="Gelasio" pitchFamily="34" charset="-122"/>
                <a:cs typeface="Gelasio" pitchFamily="34" charset="-120"/>
              </a:rPr>
              <a:t> Users, Restaurants, Orders, Payments</a:t>
            </a:r>
            <a:endParaRPr lang="en-US" sz="1750" dirty="0"/>
          </a:p>
        </p:txBody>
      </p:sp>
      <p:grpSp>
        <p:nvGrpSpPr>
          <p:cNvPr id="8" name="Group 7">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376384" y="48869"/>
            <a:ext cx="6047412" cy="601034"/>
            <a:chOff x="1567263" y="1495382"/>
            <a:chExt cx="6047412" cy="601034"/>
          </a:xfrm>
        </p:grpSpPr>
        <p:pic>
          <p:nvPicPr>
            <p:cNvPr id="9"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0" name="Picture 9">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1" name="Straight Connector 10">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Picture 12">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4" name="Straight Connector 13">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5" name="Picture 14"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650796"/>
            <a:ext cx="6443067" cy="566976"/>
          </a:xfrm>
          <a:prstGeom prst="rect">
            <a:avLst/>
          </a:prstGeom>
          <a:noFill/>
          <a:ln/>
        </p:spPr>
        <p:txBody>
          <a:bodyPr wrap="none" lIns="0" tIns="0" rIns="0" bIns="0" rtlCol="0" anchor="t"/>
          <a:lstStyle/>
          <a:p>
            <a:pPr marL="0" indent="0" algn="l">
              <a:lnSpc>
                <a:spcPts val="4450"/>
              </a:lnSpc>
              <a:buNone/>
            </a:pPr>
            <a:endParaRPr lang="en-US" sz="3550" dirty="0"/>
          </a:p>
        </p:txBody>
      </p:sp>
      <p:sp>
        <p:nvSpPr>
          <p:cNvPr id="3" name="Text 1"/>
          <p:cNvSpPr/>
          <p:nvPr/>
        </p:nvSpPr>
        <p:spPr>
          <a:xfrm>
            <a:off x="793790" y="1552218"/>
            <a:ext cx="393334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User Authentication (JWT)</a:t>
            </a:r>
            <a:endParaRPr lang="en-US" sz="1750" dirty="0"/>
          </a:p>
        </p:txBody>
      </p:sp>
      <p:sp>
        <p:nvSpPr>
          <p:cNvPr id="4" name="Text 2"/>
          <p:cNvSpPr/>
          <p:nvPr/>
        </p:nvSpPr>
        <p:spPr>
          <a:xfrm>
            <a:off x="793790" y="1994416"/>
            <a:ext cx="393334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Food Ordering System</a:t>
            </a:r>
            <a:r>
              <a:rPr lang="en-US" sz="1750" dirty="0">
                <a:solidFill>
                  <a:srgbClr val="746558"/>
                </a:solidFill>
                <a:latin typeface="Gelasio" pitchFamily="34" charset="0"/>
                <a:ea typeface="Gelasio" pitchFamily="34" charset="-122"/>
                <a:cs typeface="Gelasio" pitchFamily="34" charset="-120"/>
              </a:rPr>
              <a:t> (Cart, Checkout)</a:t>
            </a:r>
            <a:endParaRPr lang="en-US" sz="1750" dirty="0"/>
          </a:p>
        </p:txBody>
      </p:sp>
      <p:sp>
        <p:nvSpPr>
          <p:cNvPr id="5" name="Text 3"/>
          <p:cNvSpPr/>
          <p:nvPr/>
        </p:nvSpPr>
        <p:spPr>
          <a:xfrm>
            <a:off x="793790" y="2799517"/>
            <a:ext cx="393334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Payment Gateway Integration</a:t>
            </a:r>
            <a:endParaRPr lang="en-US" sz="1750" dirty="0"/>
          </a:p>
        </p:txBody>
      </p:sp>
      <p:sp>
        <p:nvSpPr>
          <p:cNvPr id="6" name="Text 4"/>
          <p:cNvSpPr/>
          <p:nvPr/>
        </p:nvSpPr>
        <p:spPr>
          <a:xfrm>
            <a:off x="793790" y="3241715"/>
            <a:ext cx="393334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Order Management &amp; Tracking</a:t>
            </a:r>
            <a:endParaRPr lang="en-US" sz="1750" dirty="0"/>
          </a:p>
        </p:txBody>
      </p:sp>
      <p:sp>
        <p:nvSpPr>
          <p:cNvPr id="7" name="Text 5"/>
          <p:cNvSpPr/>
          <p:nvPr/>
        </p:nvSpPr>
        <p:spPr>
          <a:xfrm>
            <a:off x="793790" y="4046815"/>
            <a:ext cx="393334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746558"/>
                </a:solidFill>
                <a:latin typeface="Gelasio" pitchFamily="34" charset="0"/>
                <a:ea typeface="Gelasio" pitchFamily="34" charset="-122"/>
                <a:cs typeface="Gelasio" pitchFamily="34" charset="-120"/>
              </a:rPr>
              <a:t>Admin Dashboard for Monitoring</a:t>
            </a:r>
            <a:endParaRPr lang="en-US" sz="1750" dirty="0"/>
          </a:p>
        </p:txBody>
      </p:sp>
      <p:pic>
        <p:nvPicPr>
          <p:cNvPr id="8" name="Image 0" descr="preencoded.png"/>
          <p:cNvPicPr>
            <a:picLocks noChangeAspect="1"/>
          </p:cNvPicPr>
          <p:nvPr/>
        </p:nvPicPr>
        <p:blipFill>
          <a:blip r:embed="rId3"/>
          <a:stretch>
            <a:fillRect/>
          </a:stretch>
        </p:blipFill>
        <p:spPr>
          <a:xfrm>
            <a:off x="5288161" y="1728073"/>
            <a:ext cx="8555950" cy="5595580"/>
          </a:xfrm>
          <a:prstGeom prst="rect">
            <a:avLst/>
          </a:prstGeom>
        </p:spPr>
      </p:pic>
      <p:grpSp>
        <p:nvGrpSpPr>
          <p:cNvPr id="9" name="Group 8">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530581" y="224451"/>
            <a:ext cx="5346221" cy="514575"/>
            <a:chOff x="1567263" y="1495382"/>
            <a:chExt cx="6047412" cy="601034"/>
          </a:xfrm>
        </p:grpSpPr>
        <p:pic>
          <p:nvPicPr>
            <p:cNvPr id="10"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2" name="Straight Connector 11">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4" name="Picture 13">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5" name="Straight Connector 14">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6" name="Picture 15"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17" name="Rectangle 16"/>
          <p:cNvSpPr/>
          <p:nvPr/>
        </p:nvSpPr>
        <p:spPr>
          <a:xfrm>
            <a:off x="931664" y="864854"/>
            <a:ext cx="10544056" cy="669414"/>
          </a:xfrm>
          <a:prstGeom prst="rect">
            <a:avLst/>
          </a:prstGeom>
        </p:spPr>
        <p:txBody>
          <a:bodyPr wrap="square">
            <a:spAutoFit/>
          </a:bodyPr>
          <a:lstStyle/>
          <a:p>
            <a:pPr lvl="0">
              <a:lnSpc>
                <a:spcPts val="4450"/>
              </a:lnSpc>
            </a:pPr>
            <a:r>
              <a:rPr lang="en-US" sz="3550" b="1" dirty="0">
                <a:solidFill>
                  <a:srgbClr val="484237"/>
                </a:solidFill>
                <a:latin typeface="Gelasio Semi Bold" pitchFamily="34" charset="0"/>
                <a:ea typeface="Gelasio Semi Bold" pitchFamily="34" charset="-122"/>
                <a:cs typeface="Gelasio Semi Bold" pitchFamily="34" charset="-120"/>
              </a:rPr>
              <a:t>Features &amp; Implementation</a:t>
            </a:r>
            <a:endParaRPr lang="en-US" sz="3550" dirty="0">
              <a:solidFill>
                <a:prstClr val="black"/>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32723"/>
            <a:ext cx="4536519"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System Workflow</a:t>
            </a:r>
            <a:endParaRPr lang="en-US" sz="3550" dirty="0"/>
          </a:p>
        </p:txBody>
      </p:sp>
      <p:pic>
        <p:nvPicPr>
          <p:cNvPr id="3" name="Image 0" descr="preencoded.png"/>
          <p:cNvPicPr>
            <a:picLocks noChangeAspect="1"/>
          </p:cNvPicPr>
          <p:nvPr/>
        </p:nvPicPr>
        <p:blipFill>
          <a:blip r:embed="rId3"/>
          <a:stretch>
            <a:fillRect/>
          </a:stretch>
        </p:blipFill>
        <p:spPr>
          <a:xfrm>
            <a:off x="793790" y="1910001"/>
            <a:ext cx="4069199" cy="5231725"/>
          </a:xfrm>
          <a:prstGeom prst="rect">
            <a:avLst/>
          </a:prstGeom>
        </p:spPr>
      </p:pic>
      <p:sp>
        <p:nvSpPr>
          <p:cNvPr id="4" name="Text 1"/>
          <p:cNvSpPr/>
          <p:nvPr/>
        </p:nvSpPr>
        <p:spPr>
          <a:xfrm>
            <a:off x="5424011" y="1881664"/>
            <a:ext cx="4536519" cy="566976"/>
          </a:xfrm>
          <a:prstGeom prst="rect">
            <a:avLst/>
          </a:prstGeom>
          <a:noFill/>
          <a:ln/>
        </p:spPr>
        <p:txBody>
          <a:bodyPr wrap="none" lIns="0" tIns="0" rIns="0" bIns="0" rtlCol="0" anchor="t"/>
          <a:lstStyle/>
          <a:p>
            <a:pPr marL="0" indent="0" algn="l">
              <a:lnSpc>
                <a:spcPts val="4450"/>
              </a:lnSpc>
              <a:buNone/>
            </a:pPr>
            <a:endParaRPr lang="en-US" sz="3550" dirty="0"/>
          </a:p>
        </p:txBody>
      </p:sp>
      <p:sp>
        <p:nvSpPr>
          <p:cNvPr id="5" name="Text 2"/>
          <p:cNvSpPr/>
          <p:nvPr/>
        </p:nvSpPr>
        <p:spPr>
          <a:xfrm>
            <a:off x="5424011" y="2675453"/>
            <a:ext cx="8420100"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746558"/>
                </a:solidFill>
                <a:latin typeface="Gelasio" pitchFamily="34" charset="0"/>
                <a:ea typeface="Gelasio" pitchFamily="34" charset="-122"/>
                <a:cs typeface="Gelasio" pitchFamily="34" charset="-120"/>
              </a:rPr>
              <a:t>User logs in and selects a restaurant</a:t>
            </a:r>
            <a:endParaRPr lang="en-US" sz="1750" dirty="0"/>
          </a:p>
        </p:txBody>
      </p:sp>
      <p:sp>
        <p:nvSpPr>
          <p:cNvPr id="6" name="Text 3"/>
          <p:cNvSpPr/>
          <p:nvPr/>
        </p:nvSpPr>
        <p:spPr>
          <a:xfrm>
            <a:off x="5424011" y="3117652"/>
            <a:ext cx="8420100"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746558"/>
                </a:solidFill>
                <a:latin typeface="Gelasio" pitchFamily="34" charset="0"/>
                <a:ea typeface="Gelasio" pitchFamily="34" charset="-122"/>
                <a:cs typeface="Gelasio" pitchFamily="34" charset="-120"/>
              </a:rPr>
              <a:t>Adds food items to the cart &amp; places order</a:t>
            </a:r>
            <a:endParaRPr lang="en-US" sz="1750" dirty="0"/>
          </a:p>
        </p:txBody>
      </p:sp>
      <p:sp>
        <p:nvSpPr>
          <p:cNvPr id="7" name="Text 4"/>
          <p:cNvSpPr/>
          <p:nvPr/>
        </p:nvSpPr>
        <p:spPr>
          <a:xfrm>
            <a:off x="5424011" y="3559850"/>
            <a:ext cx="8420100"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3"/>
            </a:pPr>
            <a:r>
              <a:rPr lang="en-US" sz="1750" dirty="0">
                <a:solidFill>
                  <a:srgbClr val="746558"/>
                </a:solidFill>
                <a:latin typeface="Gelasio" pitchFamily="34" charset="0"/>
                <a:ea typeface="Gelasio" pitchFamily="34" charset="-122"/>
                <a:cs typeface="Gelasio" pitchFamily="34" charset="-120"/>
              </a:rPr>
              <a:t>Payment is processed (COD/Online</a:t>
            </a:r>
            <a:endParaRPr lang="en-US" sz="1750" dirty="0"/>
          </a:p>
        </p:txBody>
      </p:sp>
      <p:sp>
        <p:nvSpPr>
          <p:cNvPr id="8" name="Text 5"/>
          <p:cNvSpPr/>
          <p:nvPr/>
        </p:nvSpPr>
        <p:spPr>
          <a:xfrm>
            <a:off x="5424011" y="4002048"/>
            <a:ext cx="8420100"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4"/>
            </a:pPr>
            <a:r>
              <a:rPr lang="en-US" sz="1750" dirty="0">
                <a:solidFill>
                  <a:srgbClr val="746558"/>
                </a:solidFill>
                <a:latin typeface="Gelasio" pitchFamily="34" charset="0"/>
                <a:ea typeface="Gelasio" pitchFamily="34" charset="-122"/>
                <a:cs typeface="Gelasio" pitchFamily="34" charset="-120"/>
              </a:rPr>
              <a:t>Restaurant receives and updates order status</a:t>
            </a:r>
            <a:endParaRPr lang="en-US" sz="1750" dirty="0"/>
          </a:p>
        </p:txBody>
      </p:sp>
      <p:sp>
        <p:nvSpPr>
          <p:cNvPr id="9" name="Text 6"/>
          <p:cNvSpPr/>
          <p:nvPr/>
        </p:nvSpPr>
        <p:spPr>
          <a:xfrm>
            <a:off x="5424011" y="4444246"/>
            <a:ext cx="8420100"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5"/>
            </a:pPr>
            <a:r>
              <a:rPr lang="en-US" sz="1750" dirty="0">
                <a:solidFill>
                  <a:srgbClr val="746558"/>
                </a:solidFill>
                <a:latin typeface="Gelasio" pitchFamily="34" charset="0"/>
                <a:ea typeface="Gelasio" pitchFamily="34" charset="-122"/>
                <a:cs typeface="Gelasio" pitchFamily="34" charset="-120"/>
              </a:rPr>
              <a:t>User tracks the order until delivery</a:t>
            </a:r>
            <a:endParaRPr lang="en-US" sz="1750" dirty="0"/>
          </a:p>
        </p:txBody>
      </p:sp>
      <p:grpSp>
        <p:nvGrpSpPr>
          <p:cNvPr id="10" name="Group 9">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913118" y="328133"/>
            <a:ext cx="6047412" cy="601034"/>
            <a:chOff x="1567263" y="1495382"/>
            <a:chExt cx="6047412" cy="601034"/>
          </a:xfrm>
        </p:grpSpPr>
        <p:pic>
          <p:nvPicPr>
            <p:cNvPr id="11"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2" name="Picture 11">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3" name="Straight Connector 12">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5" name="Picture 14">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16" name="Straight Connector 15">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7" name="Picture 16"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48214"/>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484237"/>
                </a:solidFill>
                <a:latin typeface="Gelasio Semi Bold" pitchFamily="34" charset="0"/>
                <a:ea typeface="Gelasio Semi Bold" pitchFamily="34" charset="-122"/>
                <a:cs typeface="Gelasio Semi Bold" pitchFamily="34" charset="-120"/>
              </a:rPr>
              <a:t>App Features</a:t>
            </a:r>
            <a:endParaRPr lang="en-US" sz="3550" dirty="0"/>
          </a:p>
        </p:txBody>
      </p:sp>
      <p:sp>
        <p:nvSpPr>
          <p:cNvPr id="4" name="Shape 1"/>
          <p:cNvSpPr/>
          <p:nvPr/>
        </p:nvSpPr>
        <p:spPr>
          <a:xfrm>
            <a:off x="793790" y="2025491"/>
            <a:ext cx="510302" cy="510302"/>
          </a:xfrm>
          <a:prstGeom prst="roundRect">
            <a:avLst>
              <a:gd name="adj" fmla="val 6667"/>
            </a:avLst>
          </a:prstGeom>
          <a:solidFill>
            <a:srgbClr val="EEE8DD"/>
          </a:solidFill>
          <a:ln/>
        </p:spPr>
      </p:sp>
      <p:pic>
        <p:nvPicPr>
          <p:cNvPr id="5" name="Image 1" descr="preencoded.png"/>
          <p:cNvPicPr>
            <a:picLocks noChangeAspect="1"/>
          </p:cNvPicPr>
          <p:nvPr/>
        </p:nvPicPr>
        <p:blipFill>
          <a:blip r:embed="rId4"/>
          <a:stretch>
            <a:fillRect/>
          </a:stretch>
        </p:blipFill>
        <p:spPr>
          <a:xfrm>
            <a:off x="878860" y="2067997"/>
            <a:ext cx="340162" cy="425291"/>
          </a:xfrm>
          <a:prstGeom prst="rect">
            <a:avLst/>
          </a:prstGeom>
        </p:spPr>
      </p:pic>
      <p:sp>
        <p:nvSpPr>
          <p:cNvPr id="6" name="Text 2"/>
          <p:cNvSpPr/>
          <p:nvPr/>
        </p:nvSpPr>
        <p:spPr>
          <a:xfrm>
            <a:off x="1530906" y="2025491"/>
            <a:ext cx="6819305" cy="453509"/>
          </a:xfrm>
          <a:prstGeom prst="rect">
            <a:avLst/>
          </a:prstGeom>
          <a:noFill/>
          <a:ln/>
        </p:spPr>
        <p:txBody>
          <a:bodyPr wrap="none" lIns="0" tIns="0" rIns="0" bIns="0" rtlCol="0" anchor="t"/>
          <a:lstStyle/>
          <a:p>
            <a:pPr marL="0" indent="0" algn="l">
              <a:lnSpc>
                <a:spcPts val="3550"/>
              </a:lnSpc>
              <a:buNone/>
            </a:pPr>
            <a:r>
              <a:rPr lang="en-US" sz="2200" dirty="0">
                <a:solidFill>
                  <a:srgbClr val="746558"/>
                </a:solidFill>
                <a:latin typeface="Gelasio" pitchFamily="34" charset="0"/>
                <a:ea typeface="Gelasio" pitchFamily="34" charset="-122"/>
                <a:cs typeface="Gelasio" pitchFamily="34" charset="-120"/>
              </a:rPr>
              <a:t>Browse Menus</a:t>
            </a:r>
            <a:endParaRPr lang="en-US" sz="2200" dirty="0"/>
          </a:p>
        </p:txBody>
      </p:sp>
      <p:sp>
        <p:nvSpPr>
          <p:cNvPr id="7" name="Text 3"/>
          <p:cNvSpPr/>
          <p:nvPr/>
        </p:nvSpPr>
        <p:spPr>
          <a:xfrm>
            <a:off x="1530906" y="2615089"/>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Explore detailed restaurant menus with images and descriptions.</a:t>
            </a:r>
            <a:endParaRPr lang="en-US" sz="1750" dirty="0"/>
          </a:p>
        </p:txBody>
      </p:sp>
      <p:sp>
        <p:nvSpPr>
          <p:cNvPr id="8" name="Shape 4"/>
          <p:cNvSpPr/>
          <p:nvPr/>
        </p:nvSpPr>
        <p:spPr>
          <a:xfrm>
            <a:off x="793790" y="3459956"/>
            <a:ext cx="510302" cy="510302"/>
          </a:xfrm>
          <a:prstGeom prst="roundRect">
            <a:avLst>
              <a:gd name="adj" fmla="val 6667"/>
            </a:avLst>
          </a:prstGeom>
          <a:solidFill>
            <a:srgbClr val="EEE8DD"/>
          </a:solidFill>
          <a:ln/>
        </p:spPr>
      </p:sp>
      <p:pic>
        <p:nvPicPr>
          <p:cNvPr id="9" name="Image 2" descr="preencoded.png"/>
          <p:cNvPicPr>
            <a:picLocks noChangeAspect="1"/>
          </p:cNvPicPr>
          <p:nvPr/>
        </p:nvPicPr>
        <p:blipFill>
          <a:blip r:embed="rId5"/>
          <a:stretch>
            <a:fillRect/>
          </a:stretch>
        </p:blipFill>
        <p:spPr>
          <a:xfrm>
            <a:off x="878860" y="3502462"/>
            <a:ext cx="340162" cy="425291"/>
          </a:xfrm>
          <a:prstGeom prst="rect">
            <a:avLst/>
          </a:prstGeom>
        </p:spPr>
      </p:pic>
      <p:sp>
        <p:nvSpPr>
          <p:cNvPr id="10" name="Text 5"/>
          <p:cNvSpPr/>
          <p:nvPr/>
        </p:nvSpPr>
        <p:spPr>
          <a:xfrm>
            <a:off x="1530906" y="3459956"/>
            <a:ext cx="6819305" cy="453509"/>
          </a:xfrm>
          <a:prstGeom prst="rect">
            <a:avLst/>
          </a:prstGeom>
          <a:noFill/>
          <a:ln/>
        </p:spPr>
        <p:txBody>
          <a:bodyPr wrap="none" lIns="0" tIns="0" rIns="0" bIns="0" rtlCol="0" anchor="t"/>
          <a:lstStyle/>
          <a:p>
            <a:pPr marL="0" indent="0" algn="l">
              <a:lnSpc>
                <a:spcPts val="3550"/>
              </a:lnSpc>
              <a:buNone/>
            </a:pPr>
            <a:r>
              <a:rPr lang="en-US" sz="2200" dirty="0">
                <a:solidFill>
                  <a:srgbClr val="746558"/>
                </a:solidFill>
                <a:latin typeface="Gelasio" pitchFamily="34" charset="0"/>
                <a:ea typeface="Gelasio" pitchFamily="34" charset="-122"/>
                <a:cs typeface="Gelasio" pitchFamily="34" charset="-120"/>
              </a:rPr>
              <a:t>Easy Ordering</a:t>
            </a:r>
            <a:endParaRPr lang="en-US" sz="2200" dirty="0"/>
          </a:p>
        </p:txBody>
      </p:sp>
      <p:sp>
        <p:nvSpPr>
          <p:cNvPr id="11" name="Text 6"/>
          <p:cNvSpPr/>
          <p:nvPr/>
        </p:nvSpPr>
        <p:spPr>
          <a:xfrm>
            <a:off x="1530906" y="4049554"/>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Customize your orders with add-ons and special requests.</a:t>
            </a:r>
            <a:endParaRPr lang="en-US" sz="1750" dirty="0"/>
          </a:p>
        </p:txBody>
      </p:sp>
      <p:sp>
        <p:nvSpPr>
          <p:cNvPr id="12" name="Shape 7"/>
          <p:cNvSpPr/>
          <p:nvPr/>
        </p:nvSpPr>
        <p:spPr>
          <a:xfrm>
            <a:off x="793790" y="4894421"/>
            <a:ext cx="510302" cy="510302"/>
          </a:xfrm>
          <a:prstGeom prst="roundRect">
            <a:avLst>
              <a:gd name="adj" fmla="val 6667"/>
            </a:avLst>
          </a:prstGeom>
          <a:solidFill>
            <a:srgbClr val="EEE8DD"/>
          </a:solidFill>
          <a:ln/>
        </p:spPr>
      </p:sp>
      <p:pic>
        <p:nvPicPr>
          <p:cNvPr id="13" name="Image 3" descr="preencoded.png"/>
          <p:cNvPicPr>
            <a:picLocks noChangeAspect="1"/>
          </p:cNvPicPr>
          <p:nvPr/>
        </p:nvPicPr>
        <p:blipFill>
          <a:blip r:embed="rId6"/>
          <a:stretch>
            <a:fillRect/>
          </a:stretch>
        </p:blipFill>
        <p:spPr>
          <a:xfrm>
            <a:off x="878860" y="4936927"/>
            <a:ext cx="340162" cy="425291"/>
          </a:xfrm>
          <a:prstGeom prst="rect">
            <a:avLst/>
          </a:prstGeom>
        </p:spPr>
      </p:pic>
      <p:sp>
        <p:nvSpPr>
          <p:cNvPr id="14" name="Text 8"/>
          <p:cNvSpPr/>
          <p:nvPr/>
        </p:nvSpPr>
        <p:spPr>
          <a:xfrm>
            <a:off x="1530906" y="4894421"/>
            <a:ext cx="6819305" cy="453509"/>
          </a:xfrm>
          <a:prstGeom prst="rect">
            <a:avLst/>
          </a:prstGeom>
          <a:noFill/>
          <a:ln/>
        </p:spPr>
        <p:txBody>
          <a:bodyPr wrap="none" lIns="0" tIns="0" rIns="0" bIns="0" rtlCol="0" anchor="t"/>
          <a:lstStyle/>
          <a:p>
            <a:pPr marL="0" indent="0" algn="l">
              <a:lnSpc>
                <a:spcPts val="3550"/>
              </a:lnSpc>
              <a:buNone/>
            </a:pPr>
            <a:r>
              <a:rPr lang="en-US" sz="2200" dirty="0">
                <a:solidFill>
                  <a:srgbClr val="746558"/>
                </a:solidFill>
                <a:latin typeface="Gelasio" pitchFamily="34" charset="0"/>
                <a:ea typeface="Gelasio" pitchFamily="34" charset="-122"/>
                <a:cs typeface="Gelasio" pitchFamily="34" charset="-120"/>
              </a:rPr>
              <a:t>Secure Payment</a:t>
            </a:r>
            <a:endParaRPr lang="en-US" sz="2200" dirty="0"/>
          </a:p>
        </p:txBody>
      </p:sp>
      <p:sp>
        <p:nvSpPr>
          <p:cNvPr id="15" name="Text 9"/>
          <p:cNvSpPr/>
          <p:nvPr/>
        </p:nvSpPr>
        <p:spPr>
          <a:xfrm>
            <a:off x="1530906" y="5484019"/>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Pay securely with card or cash options available.</a:t>
            </a:r>
            <a:endParaRPr lang="en-US" sz="1750" dirty="0"/>
          </a:p>
        </p:txBody>
      </p:sp>
      <p:sp>
        <p:nvSpPr>
          <p:cNvPr id="16" name="Shape 10"/>
          <p:cNvSpPr/>
          <p:nvPr/>
        </p:nvSpPr>
        <p:spPr>
          <a:xfrm>
            <a:off x="793790" y="6328886"/>
            <a:ext cx="510302" cy="510302"/>
          </a:xfrm>
          <a:prstGeom prst="roundRect">
            <a:avLst>
              <a:gd name="adj" fmla="val 6667"/>
            </a:avLst>
          </a:prstGeom>
          <a:solidFill>
            <a:srgbClr val="EEE8DD"/>
          </a:solidFill>
          <a:ln/>
        </p:spPr>
      </p:sp>
      <p:pic>
        <p:nvPicPr>
          <p:cNvPr id="17" name="Image 4" descr="preencoded.png"/>
          <p:cNvPicPr>
            <a:picLocks noChangeAspect="1"/>
          </p:cNvPicPr>
          <p:nvPr/>
        </p:nvPicPr>
        <p:blipFill>
          <a:blip r:embed="rId7"/>
          <a:stretch>
            <a:fillRect/>
          </a:stretch>
        </p:blipFill>
        <p:spPr>
          <a:xfrm>
            <a:off x="878860" y="6371392"/>
            <a:ext cx="340162" cy="425291"/>
          </a:xfrm>
          <a:prstGeom prst="rect">
            <a:avLst/>
          </a:prstGeom>
        </p:spPr>
      </p:pic>
      <p:sp>
        <p:nvSpPr>
          <p:cNvPr id="18" name="Text 11"/>
          <p:cNvSpPr/>
          <p:nvPr/>
        </p:nvSpPr>
        <p:spPr>
          <a:xfrm>
            <a:off x="1530906" y="6328886"/>
            <a:ext cx="6819305" cy="453509"/>
          </a:xfrm>
          <a:prstGeom prst="rect">
            <a:avLst/>
          </a:prstGeom>
          <a:noFill/>
          <a:ln/>
        </p:spPr>
        <p:txBody>
          <a:bodyPr wrap="none" lIns="0" tIns="0" rIns="0" bIns="0" rtlCol="0" anchor="t"/>
          <a:lstStyle/>
          <a:p>
            <a:pPr marL="0" indent="0" algn="l">
              <a:lnSpc>
                <a:spcPts val="3550"/>
              </a:lnSpc>
              <a:buNone/>
            </a:pPr>
            <a:r>
              <a:rPr lang="en-US" sz="2200" dirty="0">
                <a:solidFill>
                  <a:srgbClr val="746558"/>
                </a:solidFill>
                <a:latin typeface="Gelasio" pitchFamily="34" charset="0"/>
                <a:ea typeface="Gelasio" pitchFamily="34" charset="-122"/>
                <a:cs typeface="Gelasio" pitchFamily="34" charset="-120"/>
              </a:rPr>
              <a:t>Real-Time Tracking</a:t>
            </a:r>
            <a:endParaRPr lang="en-US" sz="2200" dirty="0"/>
          </a:p>
        </p:txBody>
      </p:sp>
      <p:sp>
        <p:nvSpPr>
          <p:cNvPr id="19" name="Text 12"/>
          <p:cNvSpPr/>
          <p:nvPr/>
        </p:nvSpPr>
        <p:spPr>
          <a:xfrm>
            <a:off x="1530906" y="6918484"/>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Track your order from preparation to delivery.</a:t>
            </a:r>
            <a:endParaRPr lang="en-US" sz="1750" dirty="0"/>
          </a:p>
        </p:txBody>
      </p:sp>
      <p:grpSp>
        <p:nvGrpSpPr>
          <p:cNvPr id="20" name="Group 19">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230214" y="347180"/>
            <a:ext cx="6047412" cy="601034"/>
            <a:chOff x="1567263" y="1495382"/>
            <a:chExt cx="6047412" cy="601034"/>
          </a:xfrm>
        </p:grpSpPr>
        <p:pic>
          <p:nvPicPr>
            <p:cNvPr id="21"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8">
              <a:alphaModFix/>
            </a:blip>
            <a:srcRect/>
            <a:stretch/>
          </p:blipFill>
          <p:spPr>
            <a:xfrm>
              <a:off x="4755974" y="1620847"/>
              <a:ext cx="1163978" cy="389110"/>
            </a:xfrm>
            <a:prstGeom prst="rect">
              <a:avLst/>
            </a:prstGeom>
            <a:noFill/>
            <a:ln>
              <a:noFill/>
            </a:ln>
          </p:spPr>
        </p:pic>
        <p:pic>
          <p:nvPicPr>
            <p:cNvPr id="22" name="Picture 21">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9"/>
            <a:srcRect t="20552"/>
            <a:stretch/>
          </p:blipFill>
          <p:spPr>
            <a:xfrm>
              <a:off x="3675859" y="1608154"/>
              <a:ext cx="787775" cy="414497"/>
            </a:xfrm>
            <a:prstGeom prst="rect">
              <a:avLst/>
            </a:prstGeom>
          </p:spPr>
        </p:pic>
        <p:cxnSp>
          <p:nvCxnSpPr>
            <p:cNvPr id="23" name="Straight Connector 22">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5" name="Picture 24">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10"/>
            <a:stretch/>
          </p:blipFill>
          <p:spPr>
            <a:xfrm>
              <a:off x="6212294" y="1633695"/>
              <a:ext cx="1402381" cy="363414"/>
            </a:xfrm>
            <a:prstGeom prst="rect">
              <a:avLst/>
            </a:prstGeom>
            <a:ln w="0">
              <a:noFill/>
            </a:ln>
          </p:spPr>
        </p:pic>
        <p:cxnSp>
          <p:nvCxnSpPr>
            <p:cNvPr id="26" name="Straight Connector 25">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7" name="Picture 26"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11"/>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73485"/>
            <a:ext cx="5486400" cy="8229600"/>
          </a:xfrm>
          <a:prstGeom prst="rect">
            <a:avLst/>
          </a:prstGeom>
        </p:spPr>
      </p:pic>
      <p:sp>
        <p:nvSpPr>
          <p:cNvPr id="3" name="Text 0"/>
          <p:cNvSpPr/>
          <p:nvPr/>
        </p:nvSpPr>
        <p:spPr>
          <a:xfrm>
            <a:off x="6280190" y="1189077"/>
            <a:ext cx="5494615" cy="566976"/>
          </a:xfrm>
          <a:prstGeom prst="rect">
            <a:avLst/>
          </a:prstGeom>
          <a:noFill/>
          <a:ln/>
        </p:spPr>
        <p:txBody>
          <a:bodyPr wrap="none" lIns="0" tIns="0" rIns="0" bIns="0" rtlCol="0" anchor="t"/>
          <a:lstStyle/>
          <a:p>
            <a:pPr marL="0" indent="0" algn="l">
              <a:lnSpc>
                <a:spcPts val="4450"/>
              </a:lnSpc>
              <a:buNone/>
            </a:pPr>
            <a:r>
              <a:rPr lang="en-US" sz="3550" b="1" dirty="0">
                <a:solidFill>
                  <a:srgbClr val="484237"/>
                </a:solidFill>
                <a:latin typeface="Gelasio Semi Bold" pitchFamily="34" charset="0"/>
                <a:ea typeface="Gelasio Semi Bold" pitchFamily="34" charset="-122"/>
                <a:cs typeface="Gelasio Semi Bold" pitchFamily="34" charset="-120"/>
              </a:rPr>
              <a:t>Intuitive User Interface</a:t>
            </a:r>
            <a:endParaRPr lang="en-US" sz="3550" dirty="0"/>
          </a:p>
        </p:txBody>
      </p:sp>
      <p:pic>
        <p:nvPicPr>
          <p:cNvPr id="4" name="Image 1" descr="preencoded.png"/>
          <p:cNvPicPr>
            <a:picLocks noChangeAspect="1"/>
          </p:cNvPicPr>
          <p:nvPr/>
        </p:nvPicPr>
        <p:blipFill>
          <a:blip r:embed="rId4"/>
          <a:stretch>
            <a:fillRect/>
          </a:stretch>
        </p:blipFill>
        <p:spPr>
          <a:xfrm>
            <a:off x="6280190" y="2011204"/>
            <a:ext cx="566976" cy="566976"/>
          </a:xfrm>
          <a:prstGeom prst="rect">
            <a:avLst/>
          </a:prstGeom>
        </p:spPr>
      </p:pic>
      <p:sp>
        <p:nvSpPr>
          <p:cNvPr id="5" name="Text 1"/>
          <p:cNvSpPr/>
          <p:nvPr/>
        </p:nvSpPr>
        <p:spPr>
          <a:xfrm>
            <a:off x="6280190" y="2804993"/>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Effortless Navigation</a:t>
            </a:r>
            <a:endParaRPr lang="en-US" sz="2200" dirty="0"/>
          </a:p>
        </p:txBody>
      </p:sp>
      <p:pic>
        <p:nvPicPr>
          <p:cNvPr id="6" name="Image 2" descr="preencoded.png"/>
          <p:cNvPicPr>
            <a:picLocks noChangeAspect="1"/>
          </p:cNvPicPr>
          <p:nvPr/>
        </p:nvPicPr>
        <p:blipFill>
          <a:blip r:embed="rId5"/>
          <a:stretch>
            <a:fillRect/>
          </a:stretch>
        </p:blipFill>
        <p:spPr>
          <a:xfrm>
            <a:off x="8912304" y="2011204"/>
            <a:ext cx="566976" cy="566976"/>
          </a:xfrm>
          <a:prstGeom prst="rect">
            <a:avLst/>
          </a:prstGeom>
        </p:spPr>
      </p:pic>
      <p:sp>
        <p:nvSpPr>
          <p:cNvPr id="7" name="Text 2"/>
          <p:cNvSpPr/>
          <p:nvPr/>
        </p:nvSpPr>
        <p:spPr>
          <a:xfrm>
            <a:off x="8912304" y="2804993"/>
            <a:ext cx="2292072"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Quick Checkout</a:t>
            </a:r>
            <a:endParaRPr lang="en-US" sz="2200" dirty="0"/>
          </a:p>
        </p:txBody>
      </p:sp>
      <p:pic>
        <p:nvPicPr>
          <p:cNvPr id="8" name="Image 3" descr="preencoded.png"/>
          <p:cNvPicPr>
            <a:picLocks noChangeAspect="1"/>
          </p:cNvPicPr>
          <p:nvPr/>
        </p:nvPicPr>
        <p:blipFill>
          <a:blip r:embed="rId6"/>
          <a:stretch>
            <a:fillRect/>
          </a:stretch>
        </p:blipFill>
        <p:spPr>
          <a:xfrm>
            <a:off x="11544538" y="2011204"/>
            <a:ext cx="566976" cy="566976"/>
          </a:xfrm>
          <a:prstGeom prst="rect">
            <a:avLst/>
          </a:prstGeom>
        </p:spPr>
      </p:pic>
      <p:sp>
        <p:nvSpPr>
          <p:cNvPr id="9" name="Text 3"/>
          <p:cNvSpPr/>
          <p:nvPr/>
        </p:nvSpPr>
        <p:spPr>
          <a:xfrm>
            <a:off x="11544538" y="2804993"/>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Personalized Profiles</a:t>
            </a:r>
            <a:endParaRPr lang="en-US" sz="2200" dirty="0"/>
          </a:p>
        </p:txBody>
      </p:sp>
      <p:pic>
        <p:nvPicPr>
          <p:cNvPr id="10" name="Image 4" descr="preencoded.png"/>
          <p:cNvPicPr>
            <a:picLocks noChangeAspect="1"/>
          </p:cNvPicPr>
          <p:nvPr/>
        </p:nvPicPr>
        <p:blipFill>
          <a:blip r:embed="rId7"/>
          <a:stretch>
            <a:fillRect/>
          </a:stretch>
        </p:blipFill>
        <p:spPr>
          <a:xfrm>
            <a:off x="6280190" y="4194096"/>
            <a:ext cx="566976" cy="566976"/>
          </a:xfrm>
          <a:prstGeom prst="rect">
            <a:avLst/>
          </a:prstGeom>
        </p:spPr>
      </p:pic>
      <p:sp>
        <p:nvSpPr>
          <p:cNvPr id="11" name="Text 4"/>
          <p:cNvSpPr/>
          <p:nvPr/>
        </p:nvSpPr>
        <p:spPr>
          <a:xfrm>
            <a:off x="6280190" y="4987885"/>
            <a:ext cx="2291953" cy="708660"/>
          </a:xfrm>
          <a:prstGeom prst="rect">
            <a:avLst/>
          </a:prstGeom>
          <a:noFill/>
          <a:ln/>
        </p:spPr>
        <p:txBody>
          <a:bodyPr wrap="squar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Mobile-Responsive</a:t>
            </a:r>
            <a:endParaRPr lang="en-US" sz="2200" dirty="0"/>
          </a:p>
        </p:txBody>
      </p:sp>
      <p:sp>
        <p:nvSpPr>
          <p:cNvPr id="12" name="Text 5"/>
          <p:cNvSpPr/>
          <p:nvPr/>
        </p:nvSpPr>
        <p:spPr>
          <a:xfrm>
            <a:off x="6280190" y="5951696"/>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Enjoy a seamless experience across all devices with our mobile-responsive design. Save addresses and view your order history with personalized user profiles. Complete orders quickly with our streamlined checkout process.</a:t>
            </a:r>
            <a:endParaRPr lang="en-US" sz="1750" dirty="0"/>
          </a:p>
        </p:txBody>
      </p:sp>
      <p:grpSp>
        <p:nvGrpSpPr>
          <p:cNvPr id="13" name="Group 12">
            <a:extLst>
              <a:ext uri="{FF2B5EF4-FFF2-40B4-BE49-F238E27FC236}">
                <a16:creationId xmlns="" xmlns:a16="http://schemas.microsoft.com/office/drawing/2014/main" xmlns:lc="http://schemas.openxmlformats.org/drawingml/2006/lockedCanvas" id="{EBB721ED-22E4-6DB0-5857-C0300ED9B39A}"/>
              </a:ext>
            </a:extLst>
          </p:cNvPr>
          <p:cNvGrpSpPr/>
          <p:nvPr/>
        </p:nvGrpSpPr>
        <p:grpSpPr>
          <a:xfrm>
            <a:off x="3823460" y="270983"/>
            <a:ext cx="6047412" cy="601034"/>
            <a:chOff x="1567263" y="1495382"/>
            <a:chExt cx="6047412" cy="601034"/>
          </a:xfrm>
        </p:grpSpPr>
        <p:pic>
          <p:nvPicPr>
            <p:cNvPr id="14" name="Google Shape;110;p4" descr="A close up of a sign&#10;&#10;Description automatically generated">
              <a:extLst>
                <a:ext uri="{FF2B5EF4-FFF2-40B4-BE49-F238E27FC236}">
                  <a16:creationId xmlns="" xmlns:a16="http://schemas.microsoft.com/office/drawing/2014/main" xmlns:lc="http://schemas.openxmlformats.org/drawingml/2006/lockedCanvas" id="{C5DCF4E0-0C65-1FEB-0A76-8E20240537A0}"/>
                </a:ext>
              </a:extLst>
            </p:cNvPr>
            <p:cNvPicPr preferRelativeResize="0"/>
            <p:nvPr/>
          </p:nvPicPr>
          <p:blipFill rotWithShape="1">
            <a:blip r:embed="rId8">
              <a:alphaModFix/>
            </a:blip>
            <a:srcRect/>
            <a:stretch/>
          </p:blipFill>
          <p:spPr>
            <a:xfrm>
              <a:off x="4755974" y="1620847"/>
              <a:ext cx="1163978" cy="389110"/>
            </a:xfrm>
            <a:prstGeom prst="rect">
              <a:avLst/>
            </a:prstGeom>
            <a:noFill/>
            <a:ln>
              <a:noFill/>
            </a:ln>
          </p:spPr>
        </p:pic>
        <p:pic>
          <p:nvPicPr>
            <p:cNvPr id="15" name="Picture 14">
              <a:extLst>
                <a:ext uri="{FF2B5EF4-FFF2-40B4-BE49-F238E27FC236}">
                  <a16:creationId xmlns="" xmlns:a16="http://schemas.microsoft.com/office/drawing/2014/main" xmlns:lc="http://schemas.openxmlformats.org/drawingml/2006/lockedCanvas" id="{4954FDD9-FF0B-C2F3-8CBA-8430CF9EF277}"/>
                </a:ext>
              </a:extLst>
            </p:cNvPr>
            <p:cNvPicPr>
              <a:picLocks noChangeAspect="1"/>
            </p:cNvPicPr>
            <p:nvPr/>
          </p:nvPicPr>
          <p:blipFill rotWithShape="1">
            <a:blip r:embed="rId9"/>
            <a:srcRect t="20552"/>
            <a:stretch/>
          </p:blipFill>
          <p:spPr>
            <a:xfrm>
              <a:off x="3675859" y="1608154"/>
              <a:ext cx="787775" cy="414497"/>
            </a:xfrm>
            <a:prstGeom prst="rect">
              <a:avLst/>
            </a:prstGeom>
          </p:spPr>
        </p:pic>
        <p:cxnSp>
          <p:nvCxnSpPr>
            <p:cNvPr id="16" name="Straight Connector 15">
              <a:extLst>
                <a:ext uri="{FF2B5EF4-FFF2-40B4-BE49-F238E27FC236}">
                  <a16:creationId xmlns="" xmlns:a16="http://schemas.microsoft.com/office/drawing/2014/main" xmlns:lc="http://schemas.openxmlformats.org/drawingml/2006/lockedCanvas"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xmlns:lc="http://schemas.openxmlformats.org/drawingml/2006/lockedCanvas"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 xmlns:a16="http://schemas.microsoft.com/office/drawing/2014/main" xmlns:lc="http://schemas.openxmlformats.org/drawingml/2006/lockedCanvas" id="{4C1401D8-FA66-1261-CD90-51590003DB53}"/>
                </a:ext>
              </a:extLst>
            </p:cNvPr>
            <p:cNvPicPr/>
            <p:nvPr/>
          </p:nvPicPr>
          <p:blipFill>
            <a:blip r:embed="rId10"/>
            <a:stretch/>
          </p:blipFill>
          <p:spPr>
            <a:xfrm>
              <a:off x="6212294" y="1633695"/>
              <a:ext cx="1402381" cy="363414"/>
            </a:xfrm>
            <a:prstGeom prst="rect">
              <a:avLst/>
            </a:prstGeom>
            <a:ln w="0">
              <a:noFill/>
            </a:ln>
          </p:spPr>
        </p:pic>
        <p:cxnSp>
          <p:nvCxnSpPr>
            <p:cNvPr id="19" name="Straight Connector 18">
              <a:extLst>
                <a:ext uri="{FF2B5EF4-FFF2-40B4-BE49-F238E27FC236}">
                  <a16:creationId xmlns="" xmlns:a16="http://schemas.microsoft.com/office/drawing/2014/main" xmlns:lc="http://schemas.openxmlformats.org/drawingml/2006/lockedCanvas"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descr="A blue and black text&#10;&#10;Description automatically generated">
              <a:extLst>
                <a:ext uri="{FF2B5EF4-FFF2-40B4-BE49-F238E27FC236}">
                  <a16:creationId xmlns="" xmlns:a16="http://schemas.microsoft.com/office/drawing/2014/main" xmlns:lc="http://schemas.openxmlformats.org/drawingml/2006/lockedCanvas" id="{7EE3A363-7C08-0337-B159-84F504E87478}"/>
                </a:ext>
              </a:extLst>
            </p:cNvPr>
            <p:cNvPicPr>
              <a:picLocks noChangeAspect="1"/>
            </p:cNvPicPr>
            <p:nvPr/>
          </p:nvPicPr>
          <p:blipFill>
            <a:blip r:embed="rId11"/>
            <a:stretch>
              <a:fillRect/>
            </a:stretch>
          </p:blipFill>
          <p:spPr>
            <a:xfrm>
              <a:off x="1567263" y="1495382"/>
              <a:ext cx="1816256" cy="454064"/>
            </a:xfrm>
            <a:prstGeom prst="rect">
              <a:avLst/>
            </a:prstGeom>
          </p:spPr>
        </p:pic>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429</Words>
  <Application>Microsoft Office PowerPoint</Application>
  <PresentationFormat>Custom</PresentationFormat>
  <Paragraphs>79</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Gelasio</vt:lpstr>
      <vt:lpstr>Calibri</vt:lpstr>
      <vt:lpstr>Gelasio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HOME</cp:lastModifiedBy>
  <cp:revision>4</cp:revision>
  <dcterms:created xsi:type="dcterms:W3CDTF">2025-03-30T08:47:44Z</dcterms:created>
  <dcterms:modified xsi:type="dcterms:W3CDTF">2066-10-15T00:44:59Z</dcterms:modified>
</cp:coreProperties>
</file>